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6.xml" ContentType="application/vnd.openxmlformats-officedocument.theme+xml"/>
  <Override PartName="/ppt/slideLayouts/slideLayout25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5" r:id="rId2"/>
    <p:sldMasterId id="2147483707" r:id="rId3"/>
    <p:sldMasterId id="2147483700" r:id="rId4"/>
    <p:sldMasterId id="2147483698" r:id="rId5"/>
    <p:sldMasterId id="2147483668" r:id="rId6"/>
    <p:sldMasterId id="2147483672" r:id="rId7"/>
  </p:sldMasterIdLst>
  <p:notesMasterIdLst>
    <p:notesMasterId r:id="rId52"/>
  </p:notesMasterIdLst>
  <p:handoutMasterIdLst>
    <p:handoutMasterId r:id="rId53"/>
  </p:handoutMasterIdLst>
  <p:sldIdLst>
    <p:sldId id="2024" r:id="rId8"/>
    <p:sldId id="2025" r:id="rId9"/>
    <p:sldId id="1454" r:id="rId10"/>
    <p:sldId id="1999" r:id="rId11"/>
    <p:sldId id="1504" r:id="rId12"/>
    <p:sldId id="2000" r:id="rId13"/>
    <p:sldId id="2001" r:id="rId14"/>
    <p:sldId id="1998" r:id="rId15"/>
    <p:sldId id="1889" r:id="rId16"/>
    <p:sldId id="542" r:id="rId17"/>
    <p:sldId id="2002" r:id="rId18"/>
    <p:sldId id="2003" r:id="rId19"/>
    <p:sldId id="775" r:id="rId20"/>
    <p:sldId id="1325" r:id="rId21"/>
    <p:sldId id="2004" r:id="rId22"/>
    <p:sldId id="2005" r:id="rId23"/>
    <p:sldId id="2006" r:id="rId24"/>
    <p:sldId id="2007" r:id="rId25"/>
    <p:sldId id="2026" r:id="rId26"/>
    <p:sldId id="2027" r:id="rId27"/>
    <p:sldId id="1880" r:id="rId28"/>
    <p:sldId id="2008" r:id="rId29"/>
    <p:sldId id="2028" r:id="rId30"/>
    <p:sldId id="2009" r:id="rId31"/>
    <p:sldId id="1806" r:id="rId32"/>
    <p:sldId id="2019" r:id="rId33"/>
    <p:sldId id="734" r:id="rId34"/>
    <p:sldId id="2010" r:id="rId35"/>
    <p:sldId id="2011" r:id="rId36"/>
    <p:sldId id="763" r:id="rId37"/>
    <p:sldId id="2012" r:id="rId38"/>
    <p:sldId id="2020" r:id="rId39"/>
    <p:sldId id="2013" r:id="rId40"/>
    <p:sldId id="2022" r:id="rId41"/>
    <p:sldId id="2021" r:id="rId42"/>
    <p:sldId id="2015" r:id="rId43"/>
    <p:sldId id="2016" r:id="rId44"/>
    <p:sldId id="2017" r:id="rId45"/>
    <p:sldId id="2018" r:id="rId46"/>
    <p:sldId id="1827" r:id="rId47"/>
    <p:sldId id="1829" r:id="rId48"/>
    <p:sldId id="2023" r:id="rId49"/>
    <p:sldId id="1566" r:id="rId50"/>
    <p:sldId id="264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3B74"/>
    <a:srgbClr val="01A2B3"/>
    <a:srgbClr val="E87070"/>
    <a:srgbClr val="B5AAAA"/>
    <a:srgbClr val="FFAB30"/>
    <a:srgbClr val="AD2B26"/>
    <a:srgbClr val="F2F2F2"/>
    <a:srgbClr val="F9F9F9"/>
    <a:srgbClr val="9BBB59"/>
    <a:srgbClr val="FFFF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385" autoAdjust="0"/>
    <p:restoredTop sz="95026" autoAdjust="0"/>
  </p:normalViewPr>
  <p:slideViewPr>
    <p:cSldViewPr snapToGrid="0">
      <p:cViewPr varScale="1">
        <p:scale>
          <a:sx n="82" d="100"/>
          <a:sy n="82" d="100"/>
        </p:scale>
        <p:origin x="19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theme" Target="theme/theme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tableStyles" Target="tableStyles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5BAB8F7-26C7-2345-A2F0-4C70E8EFA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B0FE49-C86E-0B42-8C7E-921C60B5AA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2023/2/4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928822-8127-CD43-9156-5BB443851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C3EF7F-6078-7249-A167-F5C06879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6559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2023/2/4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4448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9507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391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202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079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2961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7422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40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8576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幻灯片图像占位符 1">
            <a:extLst>
              <a:ext uri="{FF2B5EF4-FFF2-40B4-BE49-F238E27FC236}">
                <a16:creationId xmlns:a16="http://schemas.microsoft.com/office/drawing/2014/main" id="{62B098C5-C35F-4B0A-8456-00DAC6940F9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备注占位符 2">
            <a:extLst>
              <a:ext uri="{FF2B5EF4-FFF2-40B4-BE49-F238E27FC236}">
                <a16:creationId xmlns:a16="http://schemas.microsoft.com/office/drawing/2014/main" id="{A4E7DAF7-3287-4126-A2B0-C8BDEB7EAB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zh-CN" altLang="en-US" dirty="0"/>
              <a:t>接下来，我们学习类的定义，学完了类的定义后，要求大家能够自己完成一个类的定义。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在讲解类的定义之前，我们先说一下，类的重要性：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类是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程序的基本组成单位。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也就是说，我们在讲解面向对象的时候，类是我们最基本的组成元素，我们必须先写一个类，才能有对象。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到底什么是类呢？我们前面说过，类是对现实生活中一类具有共同属性和行为的事物的抽象，确定对象将会拥有的属性和行为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对象有什么，我们用属性来表示，对象可以干什么，我们用行为来表示。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也就是说我们在定义一个类的时候主要由两方面组成。属性和行为。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在这里顺带说一下，代码中属性和行为是通过成员变量和成员方法来体现的。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99332" name="灯片编号占位符 3">
            <a:extLst>
              <a:ext uri="{FF2B5EF4-FFF2-40B4-BE49-F238E27FC236}">
                <a16:creationId xmlns:a16="http://schemas.microsoft.com/office/drawing/2014/main" id="{4110D907-BA6A-44D0-8BAE-D1ADB831CB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8502EE6F-0FC6-49DA-82E3-43AFADF87D3F}" type="slidenum">
              <a:rPr lang="zh-CN" altLang="en-US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030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0463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>
            <a:extLst>
              <a:ext uri="{FF2B5EF4-FFF2-40B4-BE49-F238E27FC236}">
                <a16:creationId xmlns:a16="http://schemas.microsoft.com/office/drawing/2014/main" id="{9F16C362-E4C0-4FFC-98D2-179B19335FA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备注占位符 2">
            <a:extLst>
              <a:ext uri="{FF2B5EF4-FFF2-40B4-BE49-F238E27FC236}">
                <a16:creationId xmlns:a16="http://schemas.microsoft.com/office/drawing/2014/main" id="{A0F5F43B-2626-48D2-9D23-E20B2FD88F4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先到代码中演示，然后再回来总结</a:t>
            </a:r>
            <a:endParaRPr lang="en-US" altLang="zh-CN"/>
          </a:p>
          <a:p>
            <a:r>
              <a:rPr lang="zh-CN" altLang="en-US"/>
              <a:t>这里是否要说一下</a:t>
            </a:r>
            <a:r>
              <a:rPr lang="en-US" altLang="zh-CN"/>
              <a:t>super</a:t>
            </a:r>
            <a:r>
              <a:rPr lang="zh-CN" altLang="en-US"/>
              <a:t>，如果提供了</a:t>
            </a:r>
            <a:r>
              <a:rPr lang="en-US" altLang="zh-CN"/>
              <a:t>super()</a:t>
            </a:r>
            <a:r>
              <a:rPr lang="zh-CN" altLang="en-US"/>
              <a:t>此类的调用，就不再有默认的第一句</a:t>
            </a:r>
            <a:r>
              <a:rPr lang="en-US" altLang="zh-CN"/>
              <a:t>super()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1268" name="灯片编号占位符 3">
            <a:extLst>
              <a:ext uri="{FF2B5EF4-FFF2-40B4-BE49-F238E27FC236}">
                <a16:creationId xmlns:a16="http://schemas.microsoft.com/office/drawing/2014/main" id="{37F470A7-6D97-4F33-A7DB-2D064A81CD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9C5010CB-9196-482F-8179-7290298C7288}" type="slidenum">
              <a:rPr altLang="en-US" sz="1800" smtClean="0"/>
              <a:pPr/>
              <a:t>22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1608586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>
            <a:extLst>
              <a:ext uri="{FF2B5EF4-FFF2-40B4-BE49-F238E27FC236}">
                <a16:creationId xmlns:a16="http://schemas.microsoft.com/office/drawing/2014/main" id="{9F16C362-E4C0-4FFC-98D2-179B19335FA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备注占位符 2">
            <a:extLst>
              <a:ext uri="{FF2B5EF4-FFF2-40B4-BE49-F238E27FC236}">
                <a16:creationId xmlns:a16="http://schemas.microsoft.com/office/drawing/2014/main" id="{A0F5F43B-2626-48D2-9D23-E20B2FD88F4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先到代码中演示，然后再回来总结</a:t>
            </a:r>
            <a:endParaRPr lang="en-US" altLang="zh-CN"/>
          </a:p>
          <a:p>
            <a:r>
              <a:rPr lang="zh-CN" altLang="en-US"/>
              <a:t>这里是否要说一下</a:t>
            </a:r>
            <a:r>
              <a:rPr lang="en-US" altLang="zh-CN"/>
              <a:t>super</a:t>
            </a:r>
            <a:r>
              <a:rPr lang="zh-CN" altLang="en-US"/>
              <a:t>，如果提供了</a:t>
            </a:r>
            <a:r>
              <a:rPr lang="en-US" altLang="zh-CN"/>
              <a:t>super()</a:t>
            </a:r>
            <a:r>
              <a:rPr lang="zh-CN" altLang="en-US"/>
              <a:t>此类的调用，就不再有默认的第一句</a:t>
            </a:r>
            <a:r>
              <a:rPr lang="en-US" altLang="zh-CN"/>
              <a:t>super()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1268" name="灯片编号占位符 3">
            <a:extLst>
              <a:ext uri="{FF2B5EF4-FFF2-40B4-BE49-F238E27FC236}">
                <a16:creationId xmlns:a16="http://schemas.microsoft.com/office/drawing/2014/main" id="{37F470A7-6D97-4F33-A7DB-2D064A81CD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9C5010CB-9196-482F-8179-7290298C7288}" type="slidenum">
              <a:rPr altLang="en-US" sz="1800" smtClean="0"/>
              <a:pPr/>
              <a:t>23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4781869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3342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>
            <a:extLst>
              <a:ext uri="{FF2B5EF4-FFF2-40B4-BE49-F238E27FC236}">
                <a16:creationId xmlns:a16="http://schemas.microsoft.com/office/drawing/2014/main" id="{7DDBD095-9769-4200-AA3B-29965DA2E89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备注占位符 2">
            <a:extLst>
              <a:ext uri="{FF2B5EF4-FFF2-40B4-BE49-F238E27FC236}">
                <a16:creationId xmlns:a16="http://schemas.microsoft.com/office/drawing/2014/main" id="{4F49BD61-5C5F-4089-AC76-1C663FB41F2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404" name="灯片编号占位符 3">
            <a:extLst>
              <a:ext uri="{FF2B5EF4-FFF2-40B4-BE49-F238E27FC236}">
                <a16:creationId xmlns:a16="http://schemas.microsoft.com/office/drawing/2014/main" id="{EE669C1C-4B08-442A-A450-678300AEB1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26E0704-38DF-4EFF-97F4-7B9CA6A226EB}" type="slidenum">
              <a:rPr lang="zh-CN" altLang="en-US"/>
              <a:pPr>
                <a:spcBef>
                  <a:spcPct val="0"/>
                </a:spcBef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69134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7057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幻灯片图像占位符 1">
            <a:extLst>
              <a:ext uri="{FF2B5EF4-FFF2-40B4-BE49-F238E27FC236}">
                <a16:creationId xmlns:a16="http://schemas.microsoft.com/office/drawing/2014/main" id="{A8F8AE7C-E93F-4310-A9E4-DC2197FFB2B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备注占位符 2">
            <a:extLst>
              <a:ext uri="{FF2B5EF4-FFF2-40B4-BE49-F238E27FC236}">
                <a16:creationId xmlns:a16="http://schemas.microsoft.com/office/drawing/2014/main" id="{5A47805D-F02B-443E-828D-0A0152DE3FF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关于</a:t>
            </a:r>
            <a:r>
              <a:rPr lang="en-US" altLang="zh-CN"/>
              <a:t>Object</a:t>
            </a:r>
            <a:r>
              <a:rPr lang="zh-CN" altLang="en-US"/>
              <a:t>类的学习，我们先到帮助文档中查看，然后到代码中演示，最后回到资料进行总结</a:t>
            </a:r>
          </a:p>
        </p:txBody>
      </p:sp>
      <p:sp>
        <p:nvSpPr>
          <p:cNvPr id="114692" name="灯片编号占位符 3">
            <a:extLst>
              <a:ext uri="{FF2B5EF4-FFF2-40B4-BE49-F238E27FC236}">
                <a16:creationId xmlns:a16="http://schemas.microsoft.com/office/drawing/2014/main" id="{86DBAB21-EA34-4903-A4AA-F52DA0CA36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74B7884-D31C-4B5E-B5C1-8B0EEF9CDB41}" type="slidenum">
              <a:rPr lang="zh-CN" altLang="en-US"/>
              <a:pPr>
                <a:spcBef>
                  <a:spcPct val="0"/>
                </a:spcBef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73219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幻灯片图像占位符 1">
            <a:extLst>
              <a:ext uri="{FF2B5EF4-FFF2-40B4-BE49-F238E27FC236}">
                <a16:creationId xmlns:a16="http://schemas.microsoft.com/office/drawing/2014/main" id="{A8F8AE7C-E93F-4310-A9E4-DC2197FFB2B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备注占位符 2">
            <a:extLst>
              <a:ext uri="{FF2B5EF4-FFF2-40B4-BE49-F238E27FC236}">
                <a16:creationId xmlns:a16="http://schemas.microsoft.com/office/drawing/2014/main" id="{5A47805D-F02B-443E-828D-0A0152DE3FF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关于</a:t>
            </a:r>
            <a:r>
              <a:rPr lang="en-US" altLang="zh-CN"/>
              <a:t>Object</a:t>
            </a:r>
            <a:r>
              <a:rPr lang="zh-CN" altLang="en-US"/>
              <a:t>类的学习，我们先到帮助文档中查看，然后到代码中演示，最后回到资料进行总结</a:t>
            </a:r>
          </a:p>
        </p:txBody>
      </p:sp>
      <p:sp>
        <p:nvSpPr>
          <p:cNvPr id="114692" name="灯片编号占位符 3">
            <a:extLst>
              <a:ext uri="{FF2B5EF4-FFF2-40B4-BE49-F238E27FC236}">
                <a16:creationId xmlns:a16="http://schemas.microsoft.com/office/drawing/2014/main" id="{86DBAB21-EA34-4903-A4AA-F52DA0CA36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74B7884-D31C-4B5E-B5C1-8B0EEF9CDB41}" type="slidenum">
              <a:rPr lang="zh-CN" altLang="en-US"/>
              <a:pPr>
                <a:spcBef>
                  <a:spcPct val="0"/>
                </a:spcBef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44836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幻灯片图像占位符 1">
            <a:extLst>
              <a:ext uri="{FF2B5EF4-FFF2-40B4-BE49-F238E27FC236}">
                <a16:creationId xmlns:a16="http://schemas.microsoft.com/office/drawing/2014/main" id="{A8F8AE7C-E93F-4310-A9E4-DC2197FFB2B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备注占位符 2">
            <a:extLst>
              <a:ext uri="{FF2B5EF4-FFF2-40B4-BE49-F238E27FC236}">
                <a16:creationId xmlns:a16="http://schemas.microsoft.com/office/drawing/2014/main" id="{5A47805D-F02B-443E-828D-0A0152DE3FF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关于</a:t>
            </a:r>
            <a:r>
              <a:rPr lang="en-US" altLang="zh-CN"/>
              <a:t>Object</a:t>
            </a:r>
            <a:r>
              <a:rPr lang="zh-CN" altLang="en-US"/>
              <a:t>类的学习，我们先到帮助文档中查看，然后到代码中演示，最后回到资料进行总结</a:t>
            </a:r>
          </a:p>
        </p:txBody>
      </p:sp>
      <p:sp>
        <p:nvSpPr>
          <p:cNvPr id="114692" name="灯片编号占位符 3">
            <a:extLst>
              <a:ext uri="{FF2B5EF4-FFF2-40B4-BE49-F238E27FC236}">
                <a16:creationId xmlns:a16="http://schemas.microsoft.com/office/drawing/2014/main" id="{86DBAB21-EA34-4903-A4AA-F52DA0CA36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74B7884-D31C-4B5E-B5C1-8B0EEF9CDB41}" type="slidenum">
              <a:rPr lang="zh-CN" altLang="en-US"/>
              <a:pPr>
                <a:spcBef>
                  <a:spcPct val="0"/>
                </a:spcBef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53338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幻灯片图像占位符 1">
            <a:extLst>
              <a:ext uri="{FF2B5EF4-FFF2-40B4-BE49-F238E27FC236}">
                <a16:creationId xmlns:a16="http://schemas.microsoft.com/office/drawing/2014/main" id="{62B098C5-C35F-4B0A-8456-00DAC6940F9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备注占位符 2">
            <a:extLst>
              <a:ext uri="{FF2B5EF4-FFF2-40B4-BE49-F238E27FC236}">
                <a16:creationId xmlns:a16="http://schemas.microsoft.com/office/drawing/2014/main" id="{A4E7DAF7-3287-4126-A2B0-C8BDEB7EAB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zh-CN" altLang="en-US" dirty="0"/>
              <a:t>接下来，我们学习类的定义，学完了类的定义后，要求大家能够自己完成一个类的定义。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在讲解类的定义之前，我们先说一下，类的重要性：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类是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程序的基本组成单位。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也就是说，我们在讲解面向对象的时候，类是我们最基本的组成元素，我们必须先写一个类，才能有对象。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到底什么是类呢？我们前面说过，类是对现实生活中一类具有共同属性和行为的事物的抽象，确定对象将会拥有的属性和行为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对象有什么，我们用属性来表示，对象可以干什么，我们用行为来表示。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也就是说我们在定义一个类的时候主要由两方面组成。属性和行为。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在这里顺带说一下，代码中属性和行为是通过成员变量和成员方法来体现的。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99332" name="灯片编号占位符 3">
            <a:extLst>
              <a:ext uri="{FF2B5EF4-FFF2-40B4-BE49-F238E27FC236}">
                <a16:creationId xmlns:a16="http://schemas.microsoft.com/office/drawing/2014/main" id="{4110D907-BA6A-44D0-8BAE-D1ADB831CB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8502EE6F-0FC6-49DA-82E3-43AFADF87D3F}" type="slidenum">
              <a:rPr lang="zh-CN" altLang="en-US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1609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222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4306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幻灯片图像占位符 1">
            <a:extLst>
              <a:ext uri="{FF2B5EF4-FFF2-40B4-BE49-F238E27FC236}">
                <a16:creationId xmlns:a16="http://schemas.microsoft.com/office/drawing/2014/main" id="{A8F8AE7C-E93F-4310-A9E4-DC2197FFB2B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备注占位符 2">
            <a:extLst>
              <a:ext uri="{FF2B5EF4-FFF2-40B4-BE49-F238E27FC236}">
                <a16:creationId xmlns:a16="http://schemas.microsoft.com/office/drawing/2014/main" id="{5A47805D-F02B-443E-828D-0A0152DE3FF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关于</a:t>
            </a:r>
            <a:r>
              <a:rPr lang="en-US" altLang="zh-CN"/>
              <a:t>Object</a:t>
            </a:r>
            <a:r>
              <a:rPr lang="zh-CN" altLang="en-US"/>
              <a:t>类的学习，我们先到帮助文档中查看，然后到代码中演示，最后回到资料进行总结</a:t>
            </a:r>
          </a:p>
        </p:txBody>
      </p:sp>
      <p:sp>
        <p:nvSpPr>
          <p:cNvPr id="114692" name="灯片编号占位符 3">
            <a:extLst>
              <a:ext uri="{FF2B5EF4-FFF2-40B4-BE49-F238E27FC236}">
                <a16:creationId xmlns:a16="http://schemas.microsoft.com/office/drawing/2014/main" id="{86DBAB21-EA34-4903-A4AA-F52DA0CA36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74B7884-D31C-4B5E-B5C1-8B0EEF9CDB41}" type="slidenum">
              <a:rPr lang="zh-CN" altLang="en-US"/>
              <a:pPr>
                <a:spcBef>
                  <a:spcPct val="0"/>
                </a:spcBef>
              </a:pPr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0802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99860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幻灯片图像占位符 1">
            <a:extLst>
              <a:ext uri="{FF2B5EF4-FFF2-40B4-BE49-F238E27FC236}">
                <a16:creationId xmlns:a16="http://schemas.microsoft.com/office/drawing/2014/main" id="{A8F8AE7C-E93F-4310-A9E4-DC2197FFB2B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备注占位符 2">
            <a:extLst>
              <a:ext uri="{FF2B5EF4-FFF2-40B4-BE49-F238E27FC236}">
                <a16:creationId xmlns:a16="http://schemas.microsoft.com/office/drawing/2014/main" id="{5A47805D-F02B-443E-828D-0A0152DE3FF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关于</a:t>
            </a:r>
            <a:r>
              <a:rPr lang="en-US" altLang="zh-CN"/>
              <a:t>Object</a:t>
            </a:r>
            <a:r>
              <a:rPr lang="zh-CN" altLang="en-US"/>
              <a:t>类的学习，我们先到帮助文档中查看，然后到代码中演示，最后回到资料进行总结</a:t>
            </a:r>
          </a:p>
        </p:txBody>
      </p:sp>
      <p:sp>
        <p:nvSpPr>
          <p:cNvPr id="114692" name="灯片编号占位符 3">
            <a:extLst>
              <a:ext uri="{FF2B5EF4-FFF2-40B4-BE49-F238E27FC236}">
                <a16:creationId xmlns:a16="http://schemas.microsoft.com/office/drawing/2014/main" id="{86DBAB21-EA34-4903-A4AA-F52DA0CA36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74B7884-D31C-4B5E-B5C1-8B0EEF9CDB41}" type="slidenum">
              <a:rPr lang="zh-CN" altLang="en-US"/>
              <a:pPr>
                <a:spcBef>
                  <a:spcPct val="0"/>
                </a:spcBef>
              </a:pPr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6924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幻灯片图像占位符 1">
            <a:extLst>
              <a:ext uri="{FF2B5EF4-FFF2-40B4-BE49-F238E27FC236}">
                <a16:creationId xmlns:a16="http://schemas.microsoft.com/office/drawing/2014/main" id="{A8F8AE7C-E93F-4310-A9E4-DC2197FFB2B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备注占位符 2">
            <a:extLst>
              <a:ext uri="{FF2B5EF4-FFF2-40B4-BE49-F238E27FC236}">
                <a16:creationId xmlns:a16="http://schemas.microsoft.com/office/drawing/2014/main" id="{5A47805D-F02B-443E-828D-0A0152DE3FF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关于</a:t>
            </a:r>
            <a:r>
              <a:rPr lang="en-US" altLang="zh-CN"/>
              <a:t>Object</a:t>
            </a:r>
            <a:r>
              <a:rPr lang="zh-CN" altLang="en-US"/>
              <a:t>类的学习，我们先到帮助文档中查看，然后到代码中演示，最后回到资料进行总结</a:t>
            </a:r>
          </a:p>
        </p:txBody>
      </p:sp>
      <p:sp>
        <p:nvSpPr>
          <p:cNvPr id="114692" name="灯片编号占位符 3">
            <a:extLst>
              <a:ext uri="{FF2B5EF4-FFF2-40B4-BE49-F238E27FC236}">
                <a16:creationId xmlns:a16="http://schemas.microsoft.com/office/drawing/2014/main" id="{86DBAB21-EA34-4903-A4AA-F52DA0CA36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74B7884-D31C-4B5E-B5C1-8B0EEF9CDB41}" type="slidenum">
              <a:rPr lang="zh-CN" altLang="en-US"/>
              <a:pPr>
                <a:spcBef>
                  <a:spcPct val="0"/>
                </a:spcBef>
              </a:pPr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3646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幻灯片图像占位符 1">
            <a:extLst>
              <a:ext uri="{FF2B5EF4-FFF2-40B4-BE49-F238E27FC236}">
                <a16:creationId xmlns:a16="http://schemas.microsoft.com/office/drawing/2014/main" id="{A8F8AE7C-E93F-4310-A9E4-DC2197FFB2B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备注占位符 2">
            <a:extLst>
              <a:ext uri="{FF2B5EF4-FFF2-40B4-BE49-F238E27FC236}">
                <a16:creationId xmlns:a16="http://schemas.microsoft.com/office/drawing/2014/main" id="{5A47805D-F02B-443E-828D-0A0152DE3FF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关于</a:t>
            </a:r>
            <a:r>
              <a:rPr lang="en-US" altLang="zh-CN"/>
              <a:t>Object</a:t>
            </a:r>
            <a:r>
              <a:rPr lang="zh-CN" altLang="en-US"/>
              <a:t>类的学习，我们先到帮助文档中查看，然后到代码中演示，最后回到资料进行总结</a:t>
            </a:r>
          </a:p>
        </p:txBody>
      </p:sp>
      <p:sp>
        <p:nvSpPr>
          <p:cNvPr id="114692" name="灯片编号占位符 3">
            <a:extLst>
              <a:ext uri="{FF2B5EF4-FFF2-40B4-BE49-F238E27FC236}">
                <a16:creationId xmlns:a16="http://schemas.microsoft.com/office/drawing/2014/main" id="{86DBAB21-EA34-4903-A4AA-F52DA0CA36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74B7884-D31C-4B5E-B5C1-8B0EEF9CDB41}" type="slidenum">
              <a:rPr lang="zh-CN" altLang="en-US"/>
              <a:pPr>
                <a:spcBef>
                  <a:spcPct val="0"/>
                </a:spcBef>
              </a:pPr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8768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幻灯片图像占位符 1">
            <a:extLst>
              <a:ext uri="{FF2B5EF4-FFF2-40B4-BE49-F238E27FC236}">
                <a16:creationId xmlns:a16="http://schemas.microsoft.com/office/drawing/2014/main" id="{A8F8AE7C-E93F-4310-A9E4-DC2197FFB2B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备注占位符 2">
            <a:extLst>
              <a:ext uri="{FF2B5EF4-FFF2-40B4-BE49-F238E27FC236}">
                <a16:creationId xmlns:a16="http://schemas.microsoft.com/office/drawing/2014/main" id="{5A47805D-F02B-443E-828D-0A0152DE3FF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关于</a:t>
            </a:r>
            <a:r>
              <a:rPr lang="en-US" altLang="zh-CN"/>
              <a:t>Object</a:t>
            </a:r>
            <a:r>
              <a:rPr lang="zh-CN" altLang="en-US"/>
              <a:t>类的学习，我们先到帮助文档中查看，然后到代码中演示，最后回到资料进行总结</a:t>
            </a:r>
          </a:p>
        </p:txBody>
      </p:sp>
      <p:sp>
        <p:nvSpPr>
          <p:cNvPr id="114692" name="灯片编号占位符 3">
            <a:extLst>
              <a:ext uri="{FF2B5EF4-FFF2-40B4-BE49-F238E27FC236}">
                <a16:creationId xmlns:a16="http://schemas.microsoft.com/office/drawing/2014/main" id="{86DBAB21-EA34-4903-A4AA-F52DA0CA36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74B7884-D31C-4B5E-B5C1-8B0EEF9CDB41}" type="slidenum">
              <a:rPr lang="zh-CN" altLang="en-US"/>
              <a:pPr>
                <a:spcBef>
                  <a:spcPct val="0"/>
                </a:spcBef>
              </a:pPr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26550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7846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>
            <a:extLst>
              <a:ext uri="{FF2B5EF4-FFF2-40B4-BE49-F238E27FC236}">
                <a16:creationId xmlns:a16="http://schemas.microsoft.com/office/drawing/2014/main" id="{7DDBD095-9769-4200-AA3B-29965DA2E89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备注占位符 2">
            <a:extLst>
              <a:ext uri="{FF2B5EF4-FFF2-40B4-BE49-F238E27FC236}">
                <a16:creationId xmlns:a16="http://schemas.microsoft.com/office/drawing/2014/main" id="{4F49BD61-5C5F-4089-AC76-1C663FB41F2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404" name="灯片编号占位符 3">
            <a:extLst>
              <a:ext uri="{FF2B5EF4-FFF2-40B4-BE49-F238E27FC236}">
                <a16:creationId xmlns:a16="http://schemas.microsoft.com/office/drawing/2014/main" id="{EE669C1C-4B08-442A-A450-678300AEB1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26E0704-38DF-4EFF-97F4-7B9CA6A226EB}" type="slidenum">
              <a:rPr lang="zh-CN" altLang="en-US"/>
              <a:pPr>
                <a:spcBef>
                  <a:spcPct val="0"/>
                </a:spcBef>
              </a:pPr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8738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>
            <a:extLst>
              <a:ext uri="{FF2B5EF4-FFF2-40B4-BE49-F238E27FC236}">
                <a16:creationId xmlns:a16="http://schemas.microsoft.com/office/drawing/2014/main" id="{7DDBD095-9769-4200-AA3B-29965DA2E89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备注占位符 2">
            <a:extLst>
              <a:ext uri="{FF2B5EF4-FFF2-40B4-BE49-F238E27FC236}">
                <a16:creationId xmlns:a16="http://schemas.microsoft.com/office/drawing/2014/main" id="{4F49BD61-5C5F-4089-AC76-1C663FB41F2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404" name="灯片编号占位符 3">
            <a:extLst>
              <a:ext uri="{FF2B5EF4-FFF2-40B4-BE49-F238E27FC236}">
                <a16:creationId xmlns:a16="http://schemas.microsoft.com/office/drawing/2014/main" id="{EE669C1C-4B08-442A-A450-678300AEB1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26E0704-38DF-4EFF-97F4-7B9CA6A226EB}" type="slidenum">
              <a:rPr lang="zh-CN" altLang="en-US"/>
              <a:pPr>
                <a:spcBef>
                  <a:spcPct val="0"/>
                </a:spcBef>
              </a:pPr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1997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93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5985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282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586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628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006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>
            <a:extLst>
              <a:ext uri="{FF2B5EF4-FFF2-40B4-BE49-F238E27FC236}">
                <a16:creationId xmlns:a16="http://schemas.microsoft.com/office/drawing/2014/main" id="{9F16C362-E4C0-4FFC-98D2-179B19335FA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备注占位符 2">
            <a:extLst>
              <a:ext uri="{FF2B5EF4-FFF2-40B4-BE49-F238E27FC236}">
                <a16:creationId xmlns:a16="http://schemas.microsoft.com/office/drawing/2014/main" id="{A0F5F43B-2626-48D2-9D23-E20B2FD88F4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先到代码中演示，然后再回来总结</a:t>
            </a:r>
            <a:endParaRPr lang="en-US" altLang="zh-CN"/>
          </a:p>
          <a:p>
            <a:r>
              <a:rPr lang="zh-CN" altLang="en-US"/>
              <a:t>这里是否要说一下</a:t>
            </a:r>
            <a:r>
              <a:rPr lang="en-US" altLang="zh-CN"/>
              <a:t>super</a:t>
            </a:r>
            <a:r>
              <a:rPr lang="zh-CN" altLang="en-US"/>
              <a:t>，如果提供了</a:t>
            </a:r>
            <a:r>
              <a:rPr lang="en-US" altLang="zh-CN"/>
              <a:t>super()</a:t>
            </a:r>
            <a:r>
              <a:rPr lang="zh-CN" altLang="en-US"/>
              <a:t>此类的调用，就不再有默认的第一句</a:t>
            </a:r>
            <a:r>
              <a:rPr lang="en-US" altLang="zh-CN"/>
              <a:t>super()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1268" name="灯片编号占位符 3">
            <a:extLst>
              <a:ext uri="{FF2B5EF4-FFF2-40B4-BE49-F238E27FC236}">
                <a16:creationId xmlns:a16="http://schemas.microsoft.com/office/drawing/2014/main" id="{37F470A7-6D97-4F33-A7DB-2D064A81CD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9C5010CB-9196-482F-8179-7290298C7288}" type="slidenum">
              <a:rPr altLang="en-US" sz="1800" smtClean="0"/>
              <a:pPr/>
              <a:t>9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88981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55DD043-453D-F04F-965C-A5E686829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A6C6B16B-7FC0-904C-B475-F9CF5C74E3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441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FD7787D-704C-E74D-B53E-A392EAB480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687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98521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>
            <a:extLst>
              <a:ext uri="{FF2B5EF4-FFF2-40B4-BE49-F238E27FC236}">
                <a16:creationId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32229199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27265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19022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theme" Target="../theme/theme6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image" Target="../media/image5.sv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>
            <a:extLst>
              <a:ext uri="{FF2B5EF4-FFF2-40B4-BE49-F238E27FC236}">
                <a16:creationId xmlns:a16="http://schemas.microsoft.com/office/drawing/2014/main" id="{6F51DA0D-EA98-B14B-A35B-7EDF8DBC5804}"/>
              </a:ext>
            </a:extLst>
          </p:cNvPr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id="{B0F52978-FC9E-FC46-A244-4605B31E7CC6}"/>
              </a:ext>
            </a:extLst>
          </p:cNvPr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6677D3A6-DA28-9444-815A-4524D9FED995}"/>
              </a:ext>
            </a:extLst>
          </p:cNvPr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B3967B50-7DD6-B247-97B6-4844195F68D5}"/>
              </a:ext>
            </a:extLst>
          </p:cNvPr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:a16="http://schemas.microsoft.com/office/drawing/2014/main" id="{4C290A33-8D65-DC47-BE12-79B4B22A299D}"/>
              </a:ext>
            </a:extLst>
          </p:cNvPr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id="{E0867641-ABCE-C84A-84A4-696E52E6543B}"/>
              </a:ext>
            </a:extLst>
          </p:cNvPr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id="{3DC81806-A479-FD47-B1B6-A77189F32D48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id="{D15987B7-89CB-8549-AEE5-ADD4AED257B7}"/>
              </a:ext>
            </a:extLst>
          </p:cNvPr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82A540C-45FC-EB45-96D5-1EA0511DAF21}"/>
              </a:ext>
            </a:extLst>
          </p:cNvPr>
          <p:cNvCxnSpPr>
            <a:cxnSpLocks/>
          </p:cNvCxnSpPr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8569DD6-18D5-5D45-BC4E-E4C2727B945C}"/>
              </a:ext>
            </a:extLst>
          </p:cNvPr>
          <p:cNvCxnSpPr>
            <a:cxnSpLocks/>
          </p:cNvCxnSpPr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5D63DA79-7D60-4A42-A1B3-9BB10C9E05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7F5CA1-11F4-B94D-84AE-F6E3E12DEC4D}"/>
              </a:ext>
            </a:extLst>
          </p:cNvPr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B73C1A2-926E-3849-92AB-BCE7B4C71DF2}"/>
                </a:ext>
              </a:extLst>
            </p:cNvPr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EC96A2F-7D7A-F34F-9BE8-8ADCD2919ACB}"/>
                </a:ext>
              </a:extLst>
            </p:cNvPr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>
              <a:extLst>
                <a:ext uri="{FF2B5EF4-FFF2-40B4-BE49-F238E27FC236}">
                  <a16:creationId xmlns:a16="http://schemas.microsoft.com/office/drawing/2014/main" id="{83E925B0-57FD-8B4B-8FF7-8BCD8AADE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id="{3EDCC472-8CF0-F84C-9270-06FAC7E8DD4D}"/>
                </a:ext>
              </a:extLst>
            </p:cNvPr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:a16="http://schemas.microsoft.com/office/drawing/2014/main" id="{E8F71936-0CC4-CB4A-AF12-89754A9ADA5D}"/>
                </a:ext>
              </a:extLst>
            </p:cNvPr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8438130-7B30-A94E-B2AC-38EDD0B85909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73C1A2-926E-3849-92AB-BCE7B4C71DF2}"/>
              </a:ext>
            </a:extLst>
          </p:cNvPr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C96A2F-7D7A-F34F-9BE8-8ADCD2919ACB}"/>
              </a:ext>
            </a:extLst>
          </p:cNvPr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id="{83E925B0-57FD-8B4B-8FF7-8BCD8AADEF23}"/>
              </a:ext>
            </a:extLst>
          </p:cNvPr>
          <p:cNvCxnSpPr>
            <a:cxnSpLocks/>
          </p:cNvCxnSpPr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>
            <a:extLst>
              <a:ext uri="{FF2B5EF4-FFF2-40B4-BE49-F238E27FC236}">
                <a16:creationId xmlns:a16="http://schemas.microsoft.com/office/drawing/2014/main" id="{942E7471-620D-FA4E-A59B-D8C1A79C3F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91B717BE-9DF9-1B41-9DBF-CB511A9C606B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998722ED-C4DC-C24C-A17B-B9CA36751549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757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D82380DF-4088-5449-BBFC-0B57E0B8F475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2FB8D235-9189-C14B-8111-0D705B9AA121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526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EACD341D-631E-1C41-AA57-E78DF51FD162}"/>
              </a:ext>
            </a:extLst>
          </p:cNvPr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多一句没有，少一句不行，用更短时间，教会更实用的技术！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A13C4AB-ADA7-6942-8140-5DC8E0577838}"/>
              </a:ext>
            </a:extLst>
          </p:cNvPr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04C7863-89B5-3040-9FC7-D2B2A900C20B}"/>
              </a:ext>
            </a:extLst>
          </p:cNvPr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F68358-2C42-514C-A18F-D22A7C3B0412}"/>
              </a:ext>
            </a:extLst>
          </p:cNvPr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A90E8C-99EA-674B-BE48-642DDFA26B82}"/>
              </a:ext>
            </a:extLst>
          </p:cNvPr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DC5CCC4C-800E-9040-97B5-C1E1BE251216}"/>
              </a:ext>
            </a:extLst>
          </p:cNvPr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>
            <a:extLst>
              <a:ext uri="{FF2B5EF4-FFF2-40B4-BE49-F238E27FC236}">
                <a16:creationId xmlns:a16="http://schemas.microsoft.com/office/drawing/2014/main" id="{36B7D234-E207-414F-8E81-F360C01EFFF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7" name="矩形 14">
            <a:extLst>
              <a:ext uri="{FF2B5EF4-FFF2-40B4-BE49-F238E27FC236}">
                <a16:creationId xmlns:a16="http://schemas.microsoft.com/office/drawing/2014/main" id="{CBF3DED2-69B0-F340-BDFB-E540327A7264}"/>
              </a:ext>
            </a:extLst>
          </p:cNvPr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104775 w 2202525"/>
              <a:gd name="connsiteY3" fmla="*/ 272456 h 275631"/>
              <a:gd name="connsiteX4" fmla="*/ 0 w 2202525"/>
              <a:gd name="connsiteY4" fmla="*/ 0 h 27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5840A94-AFCB-F14C-AC1D-7BFA5CCE05BC}"/>
              </a:ext>
            </a:extLst>
          </p:cNvPr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Alibaba PuHuiTi" pitchFamily="18" charset="-122"/>
              </a:rPr>
              <a:t>高级软件人才培训专家</a:t>
            </a: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B9BDD19A-C7FB-7D47-8606-6F7EF76E2F39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9871" y="-85784"/>
            <a:ext cx="2666725" cy="117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3" r:id="rId3"/>
    <p:sldLayoutId id="2147483678" r:id="rId4"/>
    <p:sldLayoutId id="2147483679" r:id="rId5"/>
    <p:sldLayoutId id="2147483680" r:id="rId6"/>
    <p:sldLayoutId id="2147483677" r:id="rId7"/>
    <p:sldLayoutId id="2147483702" r:id="rId8"/>
    <p:sldLayoutId id="2147483703" r:id="rId9"/>
    <p:sldLayoutId id="2147483709" r:id="rId10"/>
    <p:sldLayoutId id="2147483704" r:id="rId11"/>
    <p:sldLayoutId id="2147483681" r:id="rId12"/>
    <p:sldLayoutId id="2147483693" r:id="rId13"/>
    <p:sldLayoutId id="2147483710" r:id="rId14"/>
    <p:sldLayoutId id="2147483706" r:id="rId15"/>
    <p:sldLayoutId id="2147483717" r:id="rId16"/>
    <p:sldLayoutId id="2147483718" r:id="rId17"/>
    <p:sldLayoutId id="2147483719" r:id="rId18"/>
    <p:sldLayoutId id="2147483720" r:id="rId19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227BF9-01FA-AE4B-9DB9-E3DAB164E5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27A9140-B133-F6D3-E81B-4EDA02735171}"/>
              </a:ext>
            </a:extLst>
          </p:cNvPr>
          <p:cNvSpPr txBox="1"/>
          <p:nvPr/>
        </p:nvSpPr>
        <p:spPr>
          <a:xfrm>
            <a:off x="2593979" y="2644170"/>
            <a:ext cx="79962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阿绅情感电台</a:t>
            </a:r>
            <a:endParaRPr lang="zh-CN" altLang="en-US" sz="8800" dirty="0">
              <a:latin typeface="Consolas" panose="020B0609020204030204" pitchFamily="49" charset="0"/>
              <a:ea typeface="杨任东竹石体-Bold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7459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en-US" altLang="zh-CN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Date </a:t>
            </a:r>
            <a:r>
              <a:rPr lang="zh-CN" altLang="en-US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C3704C-916A-4C21-80B9-4B5E027AFC6E}"/>
              </a:ext>
            </a:extLst>
          </p:cNvPr>
          <p:cNvSpPr txBox="1"/>
          <p:nvPr/>
        </p:nvSpPr>
        <p:spPr>
          <a:xfrm>
            <a:off x="877752" y="1671792"/>
            <a:ext cx="6633391" cy="519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zh-CN" sz="1600" dirty="0">
                <a:solidFill>
                  <a:srgbClr val="49504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代表</a:t>
            </a:r>
            <a:r>
              <a:rPr lang="zh-CN" altLang="en-US" sz="1600" dirty="0">
                <a:solidFill>
                  <a:srgbClr val="49504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的是</a:t>
            </a:r>
            <a:r>
              <a:rPr lang="zh-CN" altLang="zh-CN" sz="1600" dirty="0">
                <a:solidFill>
                  <a:srgbClr val="49504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日期</a:t>
            </a:r>
            <a:r>
              <a:rPr lang="zh-CN" altLang="en-US" sz="1600" dirty="0">
                <a:solidFill>
                  <a:srgbClr val="49504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lang="zh-CN" altLang="zh-CN" sz="1600" dirty="0">
                <a:solidFill>
                  <a:srgbClr val="49504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时间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E4CA88AA-23D6-C85A-2040-1907AD583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23969"/>
              </p:ext>
            </p:extLst>
          </p:nvPr>
        </p:nvGraphicFramePr>
        <p:xfrm>
          <a:off x="877752" y="2535182"/>
          <a:ext cx="7585113" cy="1478900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2718537">
                  <a:extLst>
                    <a:ext uri="{9D8B030D-6E8A-4147-A177-3AD203B41FA5}">
                      <a16:colId xmlns:a16="http://schemas.microsoft.com/office/drawing/2014/main" val="1138920238"/>
                    </a:ext>
                  </a:extLst>
                </a:gridCol>
                <a:gridCol w="4866576">
                  <a:extLst>
                    <a:ext uri="{9D8B030D-6E8A-4147-A177-3AD203B41FA5}">
                      <a16:colId xmlns:a16="http://schemas.microsoft.com/office/drawing/2014/main" val="432614512"/>
                    </a:ext>
                  </a:extLst>
                </a:gridCol>
              </a:tblGrid>
              <a:tr h="47704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构造器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说明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419644"/>
                  </a:ext>
                </a:extLst>
              </a:tr>
              <a:tr h="50092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 Date()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创建一个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Date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对象，</a:t>
                      </a:r>
                      <a:r>
                        <a:rPr lang="zh-CN" altLang="zh-CN" sz="1400" dirty="0">
                          <a:solidFill>
                            <a:srgbClr val="49504F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代表的是系统当前此刻日期时间。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203927"/>
                  </a:ext>
                </a:extLst>
              </a:tr>
              <a:tr h="50092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 Date(long time)</a:t>
                      </a:r>
                      <a:endParaRPr lang="zh-CN" altLang="en-US" sz="1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r>
                        <a:rPr lang="zh-CN" altLang="en-US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把时间毫秒值转换成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Date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日期对象。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26671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4241CAC-54EC-0A33-DE43-848FFD559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403557"/>
              </p:ext>
            </p:extLst>
          </p:nvPr>
        </p:nvGraphicFramePr>
        <p:xfrm>
          <a:off x="877752" y="4443243"/>
          <a:ext cx="7585112" cy="1478900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2705202">
                  <a:extLst>
                    <a:ext uri="{9D8B030D-6E8A-4147-A177-3AD203B41FA5}">
                      <a16:colId xmlns:a16="http://schemas.microsoft.com/office/drawing/2014/main" val="1138920238"/>
                    </a:ext>
                  </a:extLst>
                </a:gridCol>
                <a:gridCol w="4879910">
                  <a:extLst>
                    <a:ext uri="{9D8B030D-6E8A-4147-A177-3AD203B41FA5}">
                      <a16:colId xmlns:a16="http://schemas.microsoft.com/office/drawing/2014/main" val="432614512"/>
                    </a:ext>
                  </a:extLst>
                </a:gridCol>
              </a:tblGrid>
              <a:tr h="47704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常见方法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说明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419644"/>
                  </a:ext>
                </a:extLst>
              </a:tr>
              <a:tr h="50092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 long </a:t>
                      </a:r>
                      <a:r>
                        <a:rPr lang="en-US" altLang="zh-CN" sz="14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getTime</a:t>
                      </a:r>
                      <a:r>
                        <a:rPr lang="en-US" altLang="zh-CN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()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返回从</a:t>
                      </a:r>
                      <a:r>
                        <a:rPr lang="en-US" altLang="zh-CN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1970</a:t>
                      </a:r>
                      <a:r>
                        <a:rPr lang="zh-CN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年</a:t>
                      </a:r>
                      <a:r>
                        <a:rPr lang="en-US" altLang="zh-CN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r>
                        <a:rPr lang="zh-CN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月</a:t>
                      </a:r>
                      <a:r>
                        <a:rPr lang="en-US" altLang="zh-CN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r>
                        <a:rPr lang="zh-CN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日 </a:t>
                      </a:r>
                      <a:r>
                        <a:rPr lang="en-US" altLang="zh-CN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  00:00:00</a:t>
                      </a:r>
                      <a:r>
                        <a:rPr lang="zh-CN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走到此刻的总的毫秒数</a:t>
                      </a:r>
                      <a:endParaRPr lang="zh-CN" altLang="en-US" sz="1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203927"/>
                  </a:ext>
                </a:extLst>
              </a:tr>
              <a:tr h="50092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 void </a:t>
                      </a:r>
                      <a:r>
                        <a:rPr lang="en-US" altLang="zh-CN" sz="140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setTime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(long time)</a:t>
                      </a:r>
                      <a:endParaRPr lang="zh-CN" altLang="en-US" sz="1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设置日期对象的时间为当前时间毫秒值对应的时间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66818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en-US" altLang="zh-CN" b="1" dirty="0" err="1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SimpleDateFormat</a:t>
            </a:r>
            <a:r>
              <a:rPr lang="en-US" altLang="zh-CN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C3704C-916A-4C21-80B9-4B5E027AFC6E}"/>
              </a:ext>
            </a:extLst>
          </p:cNvPr>
          <p:cNvSpPr txBox="1"/>
          <p:nvPr/>
        </p:nvSpPr>
        <p:spPr>
          <a:xfrm>
            <a:off x="877752" y="1671792"/>
            <a:ext cx="6633391" cy="519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49504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用于日期格式化</a:t>
            </a:r>
            <a:endParaRPr lang="zh-CN" altLang="zh-CN" sz="1600" dirty="0">
              <a:solidFill>
                <a:srgbClr val="49504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5647A4-A4AA-C5AA-564D-8D96A1820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52" y="2409111"/>
            <a:ext cx="5867908" cy="30101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A738708-6095-4BBE-4901-96C10BF93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91230"/>
            <a:ext cx="5745200" cy="163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1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en-US" altLang="zh-CN" b="1" dirty="0" err="1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SimpleDateFormat</a:t>
            </a:r>
            <a:r>
              <a:rPr lang="en-US" altLang="zh-CN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C3704C-916A-4C21-80B9-4B5E027AFC6E}"/>
              </a:ext>
            </a:extLst>
          </p:cNvPr>
          <p:cNvSpPr txBox="1"/>
          <p:nvPr/>
        </p:nvSpPr>
        <p:spPr>
          <a:xfrm>
            <a:off x="877752" y="1671792"/>
            <a:ext cx="6633391" cy="519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49504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用于日期格式化</a:t>
            </a:r>
            <a:endParaRPr lang="zh-CN" altLang="zh-CN" sz="1600" dirty="0">
              <a:solidFill>
                <a:srgbClr val="49504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31E8AA75-EAD6-B237-4025-E83F35DD7A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503925"/>
              </p:ext>
            </p:extLst>
          </p:nvPr>
        </p:nvGraphicFramePr>
        <p:xfrm>
          <a:off x="968375" y="2457442"/>
          <a:ext cx="10255249" cy="1328228"/>
        </p:xfrm>
        <a:graphic>
          <a:graphicData uri="http://schemas.openxmlformats.org/drawingml/2006/table">
            <a:tbl>
              <a:tblPr/>
              <a:tblGrid>
                <a:gridCol w="5339499">
                  <a:extLst>
                    <a:ext uri="{9D8B030D-6E8A-4147-A177-3AD203B41FA5}">
                      <a16:colId xmlns:a16="http://schemas.microsoft.com/office/drawing/2014/main" val="1138920238"/>
                    </a:ext>
                  </a:extLst>
                </a:gridCol>
                <a:gridCol w="4915750">
                  <a:extLst>
                    <a:ext uri="{9D8B030D-6E8A-4147-A177-3AD203B41FA5}">
                      <a16:colId xmlns:a16="http://schemas.microsoft.com/office/drawing/2014/main" val="432614512"/>
                    </a:ext>
                  </a:extLst>
                </a:gridCol>
              </a:tblGrid>
              <a:tr h="51056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构造器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说明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419644"/>
                  </a:ext>
                </a:extLst>
              </a:tr>
              <a:tr h="31896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SimpleDateFormat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​()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构造一个</a:t>
                      </a:r>
                      <a:r>
                        <a:rPr lang="en-US" altLang="zh-CN" sz="140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SimpleDateFormat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，使用默认格式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203927"/>
                  </a:ext>
                </a:extLst>
              </a:tr>
              <a:tr h="43706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 </a:t>
                      </a:r>
                      <a:r>
                        <a:rPr lang="en-US" altLang="zh-CN" sz="140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SimpleDateFormat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​(String pattern)</a:t>
                      </a:r>
                      <a:endParaRPr lang="zh-CN" altLang="en-US" sz="1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r>
                        <a:rPr lang="zh-CN" altLang="en-US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构造一个</a:t>
                      </a:r>
                      <a:r>
                        <a:rPr lang="en-US" altLang="zh-CN" sz="140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SimpleDateFormat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，使用指定的格式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539613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82765349-928D-0736-EE14-0907E33F28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889578"/>
              </p:ext>
            </p:extLst>
          </p:nvPr>
        </p:nvGraphicFramePr>
        <p:xfrm>
          <a:off x="968375" y="4377602"/>
          <a:ext cx="10255249" cy="1194960"/>
        </p:xfrm>
        <a:graphic>
          <a:graphicData uri="http://schemas.openxmlformats.org/drawingml/2006/table">
            <a:tbl>
              <a:tblPr/>
              <a:tblGrid>
                <a:gridCol w="5339499">
                  <a:extLst>
                    <a:ext uri="{9D8B030D-6E8A-4147-A177-3AD203B41FA5}">
                      <a16:colId xmlns:a16="http://schemas.microsoft.com/office/drawing/2014/main" val="1138920238"/>
                    </a:ext>
                  </a:extLst>
                </a:gridCol>
                <a:gridCol w="4915750">
                  <a:extLst>
                    <a:ext uri="{9D8B030D-6E8A-4147-A177-3AD203B41FA5}">
                      <a16:colId xmlns:a16="http://schemas.microsoft.com/office/drawing/2014/main" val="43261451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格式化方法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说明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419644"/>
                  </a:ext>
                </a:extLst>
              </a:tr>
              <a:tr h="31896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 final String </a:t>
                      </a:r>
                      <a:r>
                        <a:rPr lang="en-US" altLang="zh-CN" sz="14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format(Date date)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将日期格式化成日期</a:t>
                      </a:r>
                      <a:r>
                        <a:rPr lang="en-US" altLang="zh-CN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/</a:t>
                      </a:r>
                      <a:r>
                        <a:rPr lang="zh-CN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时间字符串</a:t>
                      </a:r>
                      <a:endParaRPr lang="zh-CN" altLang="en-US" sz="1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203927"/>
                  </a:ext>
                </a:extLst>
              </a:tr>
              <a:tr h="43706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 final Date </a:t>
                      </a:r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parse(String source)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r>
                        <a:rPr lang="zh-CN" altLang="en-US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将字符串解析为日期类型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539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009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BFDC292-7B83-4C76-BDE2-85800ED5C1C0}"/>
              </a:ext>
            </a:extLst>
          </p:cNvPr>
          <p:cNvSpPr txBox="1"/>
          <p:nvPr/>
        </p:nvSpPr>
        <p:spPr>
          <a:xfrm>
            <a:off x="5002469" y="1704121"/>
            <a:ext cx="6441440" cy="3227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、日期对象如何创建，如何获取时间毫秒值？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Date();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long </a:t>
            </a:r>
            <a:r>
              <a:rPr lang="en-US" altLang="zh-CN" sz="1600" dirty="0" err="1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getTime</a:t>
            </a: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();</a:t>
            </a: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、时间毫秒值怎么转成日期对象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?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Date(long time);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void </a:t>
            </a:r>
            <a:r>
              <a:rPr lang="en-US" altLang="zh-CN" sz="1600" dirty="0" err="1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setTime</a:t>
            </a: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(long time);</a:t>
            </a:r>
          </a:p>
        </p:txBody>
      </p:sp>
    </p:spTree>
    <p:extLst>
      <p:ext uri="{BB962C8B-B14F-4D97-AF65-F5344CB8AC3E}">
        <p14:creationId xmlns:p14="http://schemas.microsoft.com/office/powerpoint/2010/main" val="197026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BFDC292-7B83-4C76-BDE2-85800ED5C1C0}"/>
              </a:ext>
            </a:extLst>
          </p:cNvPr>
          <p:cNvSpPr txBox="1"/>
          <p:nvPr/>
        </p:nvSpPr>
        <p:spPr>
          <a:xfrm>
            <a:off x="4847817" y="1276823"/>
            <a:ext cx="6591233" cy="4546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SimpleDateFormat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代表什么，有什么作用？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可以把日期对象格式化成我们想要的形式；</a:t>
            </a:r>
            <a:endParaRPr lang="en-US" altLang="zh-CN" sz="1400" dirty="0">
              <a:solidFill>
                <a:srgbClr val="C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可以把字符串的时间形式解析成</a:t>
            </a: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Date</a:t>
            </a:r>
            <a:r>
              <a:rPr lang="zh-CN" altLang="en-US" sz="14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日期对象。</a:t>
            </a:r>
            <a:endParaRPr lang="en-US" altLang="zh-CN" sz="1400" dirty="0">
              <a:solidFill>
                <a:srgbClr val="C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SimpleDateFormat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的对象如何创建？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0100" lvl="1" indent="-342900" fontAlgn="base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SimpleDateFormat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​(String pattern)</a:t>
            </a:r>
          </a:p>
          <a:p>
            <a:pPr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SimpleDateFormat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格式化，以及解析时间的方法是哪些？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final String format(Date d):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格式化日期对象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Date parse​(String source)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：解析字符串时间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4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en-US" altLang="zh-CN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Calendar </a:t>
            </a:r>
            <a:r>
              <a:rPr lang="zh-CN" altLang="en-US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类介绍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C3704C-916A-4C21-80B9-4B5E027AFC6E}"/>
              </a:ext>
            </a:extLst>
          </p:cNvPr>
          <p:cNvSpPr txBox="1"/>
          <p:nvPr/>
        </p:nvSpPr>
        <p:spPr>
          <a:xfrm>
            <a:off x="877752" y="1667327"/>
            <a:ext cx="10430950" cy="519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代表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的是系统此刻时间对应的日历，通过它可以单独获取、修改时间中的年、月、日、时、分、秒等。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32952B-BD33-2EB9-B38F-E662F7F5F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058" y="2398921"/>
            <a:ext cx="9011369" cy="394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2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en-US" altLang="zh-CN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Calendar </a:t>
            </a:r>
            <a:r>
              <a:rPr lang="zh-CN" altLang="en-US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类使用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C3704C-916A-4C21-80B9-4B5E027AFC6E}"/>
              </a:ext>
            </a:extLst>
          </p:cNvPr>
          <p:cNvSpPr txBox="1"/>
          <p:nvPr/>
        </p:nvSpPr>
        <p:spPr>
          <a:xfrm>
            <a:off x="877752" y="1667327"/>
            <a:ext cx="10430950" cy="519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创建对象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Calendar是一个抽象类，不能直接创建对象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5399A51-6083-CD52-C32B-06D339619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318372"/>
              </p:ext>
            </p:extLst>
          </p:nvPr>
        </p:nvGraphicFramePr>
        <p:xfrm>
          <a:off x="877752" y="2647731"/>
          <a:ext cx="7962900" cy="1175783"/>
        </p:xfrm>
        <a:graphic>
          <a:graphicData uri="http://schemas.openxmlformats.org/drawingml/2006/table">
            <a:tbl>
              <a:tblPr/>
              <a:tblGrid>
                <a:gridCol w="4145964">
                  <a:extLst>
                    <a:ext uri="{9D8B030D-6E8A-4147-A177-3AD203B41FA5}">
                      <a16:colId xmlns:a16="http://schemas.microsoft.com/office/drawing/2014/main" val="1138920238"/>
                    </a:ext>
                  </a:extLst>
                </a:gridCol>
                <a:gridCol w="3816936">
                  <a:extLst>
                    <a:ext uri="{9D8B030D-6E8A-4147-A177-3AD203B41FA5}">
                      <a16:colId xmlns:a16="http://schemas.microsoft.com/office/drawing/2014/main" val="432614512"/>
                    </a:ext>
                  </a:extLst>
                </a:gridCol>
              </a:tblGrid>
              <a:tr h="56286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方法名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说明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419644"/>
                  </a:ext>
                </a:extLst>
              </a:tr>
              <a:tr h="6129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public static Calendar </a:t>
                      </a:r>
                      <a:r>
                        <a:rPr lang="en-US" altLang="zh-CN" sz="16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getInstance</a:t>
                      </a:r>
                      <a:r>
                        <a:rPr lang="en-US" altLang="zh-CN" sz="1600" dirty="0">
                          <a:latin typeface="Consolas" panose="020B0609020204030204" pitchFamily="49" charset="0"/>
                        </a:rPr>
                        <a:t>()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Courier New" panose="02070309020205020404" pitchFamily="49" charset="0"/>
                        </a:rPr>
                        <a:t>获取当前时间的日历对象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203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708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en-US" altLang="zh-CN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Calendar </a:t>
            </a:r>
            <a:r>
              <a:rPr lang="zh-CN" altLang="en-US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类常用方法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F9C6422-FD67-A2AD-BB33-1A610A4451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613667"/>
              </p:ext>
            </p:extLst>
          </p:nvPr>
        </p:nvGraphicFramePr>
        <p:xfrm>
          <a:off x="950272" y="1778656"/>
          <a:ext cx="8790887" cy="2356510"/>
        </p:xfrm>
        <a:graphic>
          <a:graphicData uri="http://schemas.openxmlformats.org/drawingml/2006/table">
            <a:tbl>
              <a:tblPr/>
              <a:tblGrid>
                <a:gridCol w="4577064">
                  <a:extLst>
                    <a:ext uri="{9D8B030D-6E8A-4147-A177-3AD203B41FA5}">
                      <a16:colId xmlns:a16="http://schemas.microsoft.com/office/drawing/2014/main" val="1138920238"/>
                    </a:ext>
                  </a:extLst>
                </a:gridCol>
                <a:gridCol w="4213823">
                  <a:extLst>
                    <a:ext uri="{9D8B030D-6E8A-4147-A177-3AD203B41FA5}">
                      <a16:colId xmlns:a16="http://schemas.microsoft.com/office/drawing/2014/main" val="432614512"/>
                    </a:ext>
                  </a:extLst>
                </a:gridCol>
              </a:tblGrid>
              <a:tr h="601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方法名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说明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419644"/>
                  </a:ext>
                </a:extLst>
              </a:tr>
              <a:tr h="5850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public int get(int field)</a:t>
                      </a:r>
                      <a:endParaRPr lang="zh-CN" altLang="en-US" sz="16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Alibaba PuHuiTi R"/>
                        <a:cs typeface="+mn-cs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取日历中的某个字段信息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135273"/>
                  </a:ext>
                </a:extLst>
              </a:tr>
              <a:tr h="5850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public void set(int </a:t>
                      </a:r>
                      <a:r>
                        <a:rPr lang="en-US" altLang="zh-CN" sz="160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field,int</a:t>
                      </a:r>
                      <a:r>
                        <a:rPr lang="en-US" altLang="zh-CN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 value)</a:t>
                      </a:r>
                      <a:endParaRPr lang="zh-CN" altLang="en-US" sz="16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Alibaba PuHuiTi R"/>
                        <a:cs typeface="+mn-cs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修改日历的某个字段信息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03307"/>
                  </a:ext>
                </a:extLst>
              </a:tr>
              <a:tr h="5850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public void add(int </a:t>
                      </a:r>
                      <a:r>
                        <a:rPr lang="en-US" altLang="zh-CN" sz="160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field,int</a:t>
                      </a:r>
                      <a:r>
                        <a:rPr lang="en-US" altLang="zh-CN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 amount)</a:t>
                      </a:r>
                      <a:endParaRPr lang="zh-CN" altLang="en-US" sz="16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Alibaba PuHuiTi R"/>
                        <a:cs typeface="+mn-cs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为某个字段增加</a:t>
                      </a:r>
                      <a:r>
                        <a:rPr lang="en-US" altLang="zh-CN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/</a:t>
                      </a:r>
                      <a:r>
                        <a:rPr lang="zh-CN" altLang="en-US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减少指定的值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876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738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ADA7B72-4DE3-21A1-1D80-4643C1046A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疯狂星期四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6E2B404-7AD9-B58E-EB0D-DBA5DF8E32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需求 </a:t>
            </a:r>
            <a:r>
              <a:rPr lang="en-US" altLang="zh-CN" dirty="0"/>
              <a:t>: </a:t>
            </a:r>
            <a:r>
              <a:rPr lang="zh-CN" altLang="en-US" dirty="0"/>
              <a:t>使用程序判断出 </a:t>
            </a:r>
            <a:r>
              <a:rPr lang="en-US" altLang="zh-CN" dirty="0"/>
              <a:t>2050</a:t>
            </a:r>
            <a:r>
              <a:rPr lang="zh-CN" altLang="en-US" dirty="0"/>
              <a:t>年</a:t>
            </a:r>
            <a:r>
              <a:rPr lang="en-US" altLang="zh-CN" dirty="0"/>
              <a:t>3</a:t>
            </a:r>
            <a:r>
              <a:rPr lang="zh-CN" altLang="en-US" dirty="0"/>
              <a:t>月</a:t>
            </a:r>
            <a:r>
              <a:rPr lang="en-US" altLang="zh-CN" dirty="0"/>
              <a:t>1</a:t>
            </a:r>
            <a:r>
              <a:rPr lang="zh-CN" altLang="en-US" dirty="0"/>
              <a:t>日 是否是疯狂星期四</a:t>
            </a:r>
          </a:p>
        </p:txBody>
      </p:sp>
      <p:pic>
        <p:nvPicPr>
          <p:cNvPr id="6" name="图片 5" descr="图片包含 图形用户界面&#10;&#10;描述已自动生成">
            <a:extLst>
              <a:ext uri="{FF2B5EF4-FFF2-40B4-BE49-F238E27FC236}">
                <a16:creationId xmlns:a16="http://schemas.microsoft.com/office/drawing/2014/main" id="{3E160192-C1B4-DD57-CC00-F3DA167A91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175" y="2295331"/>
            <a:ext cx="1837257" cy="39830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14641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ADA7B72-4DE3-21A1-1D80-4643C1046A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6E2B404-7AD9-B58E-EB0D-DBA5DF8E32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需求 </a:t>
            </a:r>
            <a:r>
              <a:rPr lang="en-US" altLang="zh-CN" dirty="0"/>
              <a:t>: </a:t>
            </a:r>
            <a:r>
              <a:rPr lang="zh-CN" altLang="en-US" dirty="0"/>
              <a:t>键盘录入一个日期字符串</a:t>
            </a:r>
            <a:r>
              <a:rPr lang="en-US" altLang="zh-CN" dirty="0"/>
              <a:t>,  </a:t>
            </a:r>
            <a:r>
              <a:rPr lang="zh-CN" altLang="en-US" dirty="0"/>
              <a:t>程序输出这个日期是一年中的第多少天</a:t>
            </a:r>
            <a:endParaRPr lang="en-US" altLang="zh-CN" dirty="0"/>
          </a:p>
          <a:p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需要使用</a:t>
            </a:r>
            <a:r>
              <a:rPr lang="en-US" altLang="zh-CN" dirty="0" err="1"/>
              <a:t>SimpleDateFormat</a:t>
            </a:r>
            <a:r>
              <a:rPr lang="en-US" altLang="zh-CN" dirty="0"/>
              <a:t>,  </a:t>
            </a:r>
            <a:r>
              <a:rPr lang="zh-CN" altLang="en-US" dirty="0"/>
              <a:t>将日期字符串转换为日期对象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将日期对象</a:t>
            </a:r>
            <a:r>
              <a:rPr lang="en-US" altLang="zh-CN" dirty="0"/>
              <a:t>, </a:t>
            </a:r>
            <a:r>
              <a:rPr lang="zh-CN" altLang="en-US" dirty="0"/>
              <a:t>转换为</a:t>
            </a:r>
            <a:r>
              <a:rPr lang="en-US" altLang="zh-CN" dirty="0"/>
              <a:t>Calendar</a:t>
            </a:r>
            <a:r>
              <a:rPr lang="zh-CN" altLang="en-US" dirty="0"/>
              <a:t>对象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调用</a:t>
            </a:r>
            <a:r>
              <a:rPr lang="en-US" altLang="zh-CN" dirty="0"/>
              <a:t>get</a:t>
            </a:r>
            <a:r>
              <a:rPr lang="zh-CN" altLang="en-US" dirty="0"/>
              <a:t>方法</a:t>
            </a:r>
            <a:r>
              <a:rPr lang="en-US" altLang="zh-CN" dirty="0"/>
              <a:t>, </a:t>
            </a:r>
            <a:r>
              <a:rPr lang="zh-CN" altLang="en-US" dirty="0"/>
              <a:t>获取一年中的第几天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9449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27A9140-B133-F6D3-E81B-4EDA02735171}"/>
              </a:ext>
            </a:extLst>
          </p:cNvPr>
          <p:cNvSpPr txBox="1"/>
          <p:nvPr/>
        </p:nvSpPr>
        <p:spPr>
          <a:xfrm>
            <a:off x="3573693" y="2644170"/>
            <a:ext cx="50446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时间 </a:t>
            </a:r>
            <a:r>
              <a:rPr lang="en-US" altLang="zh-CN" sz="9600" dirty="0">
                <a:latin typeface="Consolas" panose="020B0609020204030204" pitchFamily="49" charset="0"/>
                <a:ea typeface="杨任东竹石体-Bold" panose="02000000000000000000" pitchFamily="2" charset="-122"/>
              </a:rPr>
              <a:t>API</a:t>
            </a:r>
            <a:endParaRPr lang="zh-CN" altLang="en-US" sz="8800" dirty="0">
              <a:latin typeface="Consolas" panose="020B0609020204030204" pitchFamily="49" charset="0"/>
              <a:ea typeface="杨任东竹石体-Bold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0B9239-62E0-1A2A-4F17-9242A1271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99"/>
            <a:ext cx="12192000" cy="684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6175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drap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en-US" altLang="zh-CN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Calendar </a:t>
            </a:r>
            <a:r>
              <a:rPr lang="zh-CN" altLang="en-US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类常用方法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F9C6422-FD67-A2AD-BB33-1A610A4451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023330"/>
              </p:ext>
            </p:extLst>
          </p:nvPr>
        </p:nvGraphicFramePr>
        <p:xfrm>
          <a:off x="950272" y="1778656"/>
          <a:ext cx="8790887" cy="1771440"/>
        </p:xfrm>
        <a:graphic>
          <a:graphicData uri="http://schemas.openxmlformats.org/drawingml/2006/table">
            <a:tbl>
              <a:tblPr/>
              <a:tblGrid>
                <a:gridCol w="4577064">
                  <a:extLst>
                    <a:ext uri="{9D8B030D-6E8A-4147-A177-3AD203B41FA5}">
                      <a16:colId xmlns:a16="http://schemas.microsoft.com/office/drawing/2014/main" val="1138920238"/>
                    </a:ext>
                  </a:extLst>
                </a:gridCol>
                <a:gridCol w="4213823">
                  <a:extLst>
                    <a:ext uri="{9D8B030D-6E8A-4147-A177-3AD203B41FA5}">
                      <a16:colId xmlns:a16="http://schemas.microsoft.com/office/drawing/2014/main" val="432614512"/>
                    </a:ext>
                  </a:extLst>
                </a:gridCol>
              </a:tblGrid>
              <a:tr h="601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方法名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说明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419644"/>
                  </a:ext>
                </a:extLst>
              </a:tr>
              <a:tr h="5850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public final Date </a:t>
                      </a:r>
                      <a:r>
                        <a:rPr lang="en-US" altLang="zh-CN" sz="160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getTime</a:t>
                      </a:r>
                      <a:r>
                        <a:rPr lang="en-US" altLang="zh-CN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()</a:t>
                      </a:r>
                      <a:endParaRPr lang="zh-CN" altLang="en-US" sz="16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Alibaba PuHuiTi R"/>
                        <a:cs typeface="+mn-cs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获取日期对象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203927"/>
                  </a:ext>
                </a:extLst>
              </a:tr>
              <a:tr h="5850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public final </a:t>
                      </a:r>
                      <a:r>
                        <a:rPr lang="en-US" altLang="zh-CN" sz="160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setTime</a:t>
                      </a:r>
                      <a:r>
                        <a:rPr lang="en-US" altLang="zh-CN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(Date date)</a:t>
                      </a:r>
                      <a:endParaRPr lang="zh-CN" altLang="en-US" sz="16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Alibaba PuHuiTi R"/>
                        <a:cs typeface="+mn-cs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给日历设置日期对象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880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7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2AEF316-6465-D325-ED64-CCDF47615F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Consolas" panose="020B0609020204030204" pitchFamily="49" charset="0"/>
              </a:rPr>
              <a:t>Calendar</a:t>
            </a:r>
            <a:r>
              <a:rPr lang="zh-CN" altLang="en-US" dirty="0">
                <a:latin typeface="Consolas" panose="020B0609020204030204" pitchFamily="49" charset="0"/>
              </a:rPr>
              <a:t>表示什么？</a:t>
            </a:r>
            <a:endParaRPr lang="en-US" altLang="zh-CN" dirty="0">
              <a:latin typeface="Consolas" panose="020B0609020204030204" pitchFamily="49" charset="0"/>
            </a:endParaRPr>
          </a:p>
          <a:p>
            <a:pPr lvl="1"/>
            <a:r>
              <a:rPr lang="zh-CN" altLang="en-US" b="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表示一个时间的日历对象</a:t>
            </a:r>
            <a:endParaRPr lang="en-US" altLang="zh-CN" b="0" dirty="0">
              <a:solidFill>
                <a:srgbClr val="C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如何获取对象</a:t>
            </a:r>
            <a:endParaRPr lang="en-US" altLang="zh-CN" dirty="0">
              <a:latin typeface="Consolas" panose="020B0609020204030204" pitchFamily="49" charset="0"/>
            </a:endParaRPr>
          </a:p>
          <a:p>
            <a:pPr lvl="1"/>
            <a:r>
              <a:rPr lang="zh-CN" altLang="en-US" b="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通过</a:t>
            </a:r>
            <a:r>
              <a:rPr lang="en-US" altLang="zh-CN" b="0" dirty="0" err="1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getInstance</a:t>
            </a:r>
            <a:r>
              <a:rPr lang="zh-CN" altLang="en-US" b="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方法获取对象</a:t>
            </a:r>
            <a:endParaRPr lang="en-US" altLang="zh-CN" b="0" dirty="0">
              <a:solidFill>
                <a:srgbClr val="C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常见方法：</a:t>
            </a:r>
            <a:endParaRPr lang="en-US" altLang="zh-CN" dirty="0">
              <a:latin typeface="Consolas" panose="020B0609020204030204" pitchFamily="49" charset="0"/>
            </a:endParaRPr>
          </a:p>
          <a:p>
            <a:pPr lvl="1"/>
            <a:r>
              <a:rPr lang="en-US" altLang="zh-CN" sz="1600" b="0" dirty="0" err="1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setXxx</a:t>
            </a:r>
            <a:r>
              <a:rPr lang="zh-CN" altLang="en-US" sz="1600" b="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：修改</a:t>
            </a:r>
            <a:endParaRPr lang="en-US" altLang="zh-CN" sz="1600" b="0" dirty="0">
              <a:solidFill>
                <a:srgbClr val="C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/>
            <a:r>
              <a:rPr lang="en-US" altLang="zh-CN" sz="1600" b="0" dirty="0" err="1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getXxx</a:t>
            </a:r>
            <a:r>
              <a:rPr lang="zh-CN" altLang="en-US" sz="1600" b="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：获取</a:t>
            </a:r>
            <a:endParaRPr lang="en-US" altLang="zh-CN" sz="1600" b="0" dirty="0">
              <a:solidFill>
                <a:srgbClr val="C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/>
            <a:r>
              <a:rPr lang="en-US" altLang="zh-CN" sz="1600" b="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</a:t>
            </a:r>
            <a:r>
              <a:rPr lang="zh-CN" altLang="en-US" sz="1600" b="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：在原有的基础上进行增加或者减少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细节点：</a:t>
            </a:r>
            <a:endParaRPr lang="en-US" altLang="zh-CN" dirty="0">
              <a:latin typeface="Consolas" panose="020B0609020204030204" pitchFamily="49" charset="0"/>
            </a:endParaRPr>
          </a:p>
          <a:p>
            <a:pPr lvl="1"/>
            <a:r>
              <a:rPr lang="zh-CN" altLang="en-US" sz="1600" b="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日历类中月份的范围：</a:t>
            </a:r>
            <a:r>
              <a:rPr lang="en-US" altLang="zh-CN" sz="1600" b="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0~11</a:t>
            </a:r>
          </a:p>
          <a:p>
            <a:pPr lvl="1"/>
            <a:r>
              <a:rPr lang="zh-CN" altLang="en-US" sz="1600" b="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日历类中星期的特点：星期日是一周中的第一天</a:t>
            </a:r>
            <a:endParaRPr lang="en-US" altLang="zh-CN" sz="1600" b="0" dirty="0">
              <a:solidFill>
                <a:srgbClr val="C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779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D9CD25D-31F0-2C68-EE2D-EDADBFD5B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3041" y="2768759"/>
            <a:ext cx="6725920" cy="548322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JDK8(+) </a:t>
            </a:r>
            <a:r>
              <a:rPr lang="zh-CN" altLang="en-US" dirty="0">
                <a:latin typeface="Consolas" panose="020B0609020204030204" pitchFamily="49" charset="0"/>
              </a:rPr>
              <a:t>时间类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8AD2EFD-D160-9123-37BA-D2944EF0F4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41FEE23-2782-71D7-F23C-BD6DBFC28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74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D9CD25D-31F0-2C68-EE2D-EDADBFD5B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3041" y="2768759"/>
            <a:ext cx="6725920" cy="548322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JDK8(+) </a:t>
            </a:r>
            <a:r>
              <a:rPr lang="zh-CN" altLang="en-US" dirty="0">
                <a:latin typeface="Consolas" panose="020B0609020204030204" pitchFamily="49" charset="0"/>
              </a:rPr>
              <a:t>时间类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8AD2EFD-D160-9123-37BA-D2944EF0F4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23340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750">
        <p15:prstTrans prst="curtains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8">
            <a:extLst>
              <a:ext uri="{FF2B5EF4-FFF2-40B4-BE49-F238E27FC236}">
                <a16:creationId xmlns:a16="http://schemas.microsoft.com/office/drawing/2014/main" id="{874F2971-6802-729A-DAFA-3F1733177A39}"/>
              </a:ext>
            </a:extLst>
          </p:cNvPr>
          <p:cNvGrpSpPr/>
          <p:nvPr/>
        </p:nvGrpSpPr>
        <p:grpSpPr>
          <a:xfrm>
            <a:off x="2321675" y="1880035"/>
            <a:ext cx="3135430" cy="3620328"/>
            <a:chOff x="508001" y="2083446"/>
            <a:chExt cx="2463800" cy="401486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" name="Rounded Rectangle 2">
              <a:extLst>
                <a:ext uri="{FF2B5EF4-FFF2-40B4-BE49-F238E27FC236}">
                  <a16:creationId xmlns:a16="http://schemas.microsoft.com/office/drawing/2014/main" id="{FB7592F7-1DB6-4B7C-80E3-76AD3F00FAE5}"/>
                </a:ext>
              </a:extLst>
            </p:cNvPr>
            <p:cNvSpPr/>
            <p:nvPr/>
          </p:nvSpPr>
          <p:spPr>
            <a:xfrm>
              <a:off x="508001" y="2083446"/>
              <a:ext cx="2463800" cy="4014868"/>
            </a:xfrm>
            <a:prstGeom prst="roundRect">
              <a:avLst>
                <a:gd name="adj" fmla="val 481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6" name="Round Same Side Corner Rectangle 3">
              <a:extLst>
                <a:ext uri="{FF2B5EF4-FFF2-40B4-BE49-F238E27FC236}">
                  <a16:creationId xmlns:a16="http://schemas.microsoft.com/office/drawing/2014/main" id="{95F3275E-3B01-7B79-A667-85B41B608ECE}"/>
                </a:ext>
              </a:extLst>
            </p:cNvPr>
            <p:cNvSpPr/>
            <p:nvPr/>
          </p:nvSpPr>
          <p:spPr>
            <a:xfrm>
              <a:off x="508001" y="2083446"/>
              <a:ext cx="2463800" cy="1113825"/>
            </a:xfrm>
            <a:prstGeom prst="round2SameRect">
              <a:avLst>
                <a:gd name="adj1" fmla="val 10686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altLang="zh-CN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90204" pitchFamily="34" charset="0"/>
              </a:endParaRPr>
            </a:p>
            <a:p>
              <a:pPr algn="ctr">
                <a:lnSpc>
                  <a:spcPct val="120000"/>
                </a:lnSpc>
              </a:pPr>
              <a:endParaRPr lang="en-US" altLang="zh-CN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90204" pitchFamily="34" charset="0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90204" pitchFamily="34" charset="0"/>
                </a:rPr>
                <a:t>传统的时间</a:t>
              </a:r>
              <a:r>
                <a:rPr lang="en-US" altLang="zh-CN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90204" pitchFamily="34" charset="0"/>
                </a:rPr>
                <a:t>API</a:t>
              </a:r>
              <a:endParaRPr lang="zh-CN" altLang="en-US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90204" pitchFamily="34" charset="0"/>
              </a:endParaRPr>
            </a:p>
            <a:p>
              <a:pPr algn="ctr">
                <a:lnSpc>
                  <a:spcPct val="120000"/>
                </a:lnSpc>
              </a:pPr>
              <a:endParaRPr 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7" name="Group 49">
            <a:extLst>
              <a:ext uri="{FF2B5EF4-FFF2-40B4-BE49-F238E27FC236}">
                <a16:creationId xmlns:a16="http://schemas.microsoft.com/office/drawing/2014/main" id="{74CC94E6-E733-8EAC-8344-6704EFF6B678}"/>
              </a:ext>
            </a:extLst>
          </p:cNvPr>
          <p:cNvGrpSpPr/>
          <p:nvPr/>
        </p:nvGrpSpPr>
        <p:grpSpPr>
          <a:xfrm>
            <a:off x="6188097" y="1840001"/>
            <a:ext cx="3193818" cy="3617043"/>
            <a:chOff x="3312887" y="2108385"/>
            <a:chExt cx="2463800" cy="401486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" name="Rounded Rectangle 13">
              <a:extLst>
                <a:ext uri="{FF2B5EF4-FFF2-40B4-BE49-F238E27FC236}">
                  <a16:creationId xmlns:a16="http://schemas.microsoft.com/office/drawing/2014/main" id="{DC42F267-6B0B-6AE9-D0C5-37D5B30D3EC5}"/>
                </a:ext>
              </a:extLst>
            </p:cNvPr>
            <p:cNvSpPr/>
            <p:nvPr/>
          </p:nvSpPr>
          <p:spPr>
            <a:xfrm>
              <a:off x="3312887" y="2108385"/>
              <a:ext cx="2463800" cy="4014868"/>
            </a:xfrm>
            <a:prstGeom prst="roundRect">
              <a:avLst>
                <a:gd name="adj" fmla="val 481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algn="ctr">
                <a:lnSpc>
                  <a:spcPct val="120000"/>
                </a:lnSpc>
              </a:pPr>
              <a:endParaRPr 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9" name="Round Same Side Corner Rectangle 14">
              <a:extLst>
                <a:ext uri="{FF2B5EF4-FFF2-40B4-BE49-F238E27FC236}">
                  <a16:creationId xmlns:a16="http://schemas.microsoft.com/office/drawing/2014/main" id="{F0B23BE8-2E78-A825-C8F5-F7BB3010D426}"/>
                </a:ext>
              </a:extLst>
            </p:cNvPr>
            <p:cNvSpPr/>
            <p:nvPr/>
          </p:nvSpPr>
          <p:spPr>
            <a:xfrm>
              <a:off x="3312887" y="2108385"/>
              <a:ext cx="2463800" cy="1113825"/>
            </a:xfrm>
            <a:prstGeom prst="round2SameRect">
              <a:avLst>
                <a:gd name="adj1" fmla="val 10686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altLang="zh-CN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90204" pitchFamily="34" charset="0"/>
              </a:endParaRPr>
            </a:p>
            <a:p>
              <a:pPr algn="ctr">
                <a:lnSpc>
                  <a:spcPct val="120000"/>
                </a:lnSpc>
              </a:pPr>
              <a:endParaRPr lang="en-US" altLang="zh-CN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90204" pitchFamily="34" charset="0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90204" pitchFamily="34" charset="0"/>
                </a:rPr>
                <a:t>新增的时间</a:t>
              </a:r>
              <a:r>
                <a:rPr lang="en-US" altLang="zh-CN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90204" pitchFamily="34" charset="0"/>
                </a:rPr>
                <a:t>API</a:t>
              </a:r>
              <a:endParaRPr lang="zh-CN" altLang="en-US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90204" pitchFamily="34" charset="0"/>
              </a:endParaRPr>
            </a:p>
            <a:p>
              <a:pPr algn="ctr">
                <a:lnSpc>
                  <a:spcPct val="120000"/>
                </a:lnSpc>
              </a:pPr>
              <a:endParaRPr 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0" name="Inhaltsplatzhalter 4">
            <a:extLst>
              <a:ext uri="{FF2B5EF4-FFF2-40B4-BE49-F238E27FC236}">
                <a16:creationId xmlns:a16="http://schemas.microsoft.com/office/drawing/2014/main" id="{EAB5A122-6EDF-212D-D92D-132369DCB7D9}"/>
              </a:ext>
            </a:extLst>
          </p:cNvPr>
          <p:cNvSpPr txBox="1">
            <a:spLocks/>
          </p:cNvSpPr>
          <p:nvPr/>
        </p:nvSpPr>
        <p:spPr>
          <a:xfrm>
            <a:off x="3172500" y="2048797"/>
            <a:ext cx="1368118" cy="34926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indent="0" algn="ctr" defTabSz="914127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 sz="2000" b="1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807798" indent="-272967" defTabSz="914127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 marL="1080764" indent="-177748" defTabSz="914127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 marL="1436256" indent="-177748" defTabSz="914127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 marL="1793335" indent="-179335" defTabSz="914127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>
                <a:solidFill>
                  <a:schemeClr val="bg1"/>
                </a:solidFill>
                <a:latin typeface="Calibri Light" panose="020F0302020204030204" pitchFamily="34" charset="0"/>
              </a:defRPr>
            </a:lvl5pPr>
            <a:lvl6pPr marL="2513847" indent="-228532" defTabSz="914127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0910" indent="-228532" defTabSz="914127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7972" indent="-228532" defTabSz="914127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5034" indent="-228532" defTabSz="914127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en-US" altLang="zh-CN" dirty="0"/>
              <a:t>JDK8</a:t>
            </a:r>
            <a:r>
              <a:rPr lang="zh-CN" altLang="en-US" dirty="0"/>
              <a:t>之前</a:t>
            </a:r>
            <a:endParaRPr lang="en-US" dirty="0"/>
          </a:p>
        </p:txBody>
      </p:sp>
      <p:sp>
        <p:nvSpPr>
          <p:cNvPr id="11" name="Inhaltsplatzhalter 4">
            <a:extLst>
              <a:ext uri="{FF2B5EF4-FFF2-40B4-BE49-F238E27FC236}">
                <a16:creationId xmlns:a16="http://schemas.microsoft.com/office/drawing/2014/main" id="{B19130D4-D8DD-0FEE-FA60-B9E14BED9184}"/>
              </a:ext>
            </a:extLst>
          </p:cNvPr>
          <p:cNvSpPr txBox="1">
            <a:spLocks/>
          </p:cNvSpPr>
          <p:nvPr/>
        </p:nvSpPr>
        <p:spPr>
          <a:xfrm>
            <a:off x="6930000" y="2015940"/>
            <a:ext cx="1666869" cy="34926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Aft>
                <a:spcPts val="0"/>
              </a:spcAft>
              <a:buNone/>
            </a:pPr>
            <a:r>
              <a:rPr lang="en-US" sz="20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JDK8</a:t>
            </a:r>
            <a:r>
              <a:rPr lang="zh-CN" altLang="en-US" sz="20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开始之后</a:t>
            </a:r>
            <a:endParaRPr 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18335B2-1375-A1F4-0352-378245A4AC32}"/>
              </a:ext>
            </a:extLst>
          </p:cNvPr>
          <p:cNvSpPr txBox="1"/>
          <p:nvPr/>
        </p:nvSpPr>
        <p:spPr>
          <a:xfrm>
            <a:off x="2397655" y="3053167"/>
            <a:ext cx="2637387" cy="595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、设计欠妥，使用不方便，很多都被淘汰了。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Arial Rounded MT Bold" panose="020F070403050403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0051578-C3E6-9ED3-FA9A-4CA648A133B7}"/>
              </a:ext>
            </a:extLst>
          </p:cNvPr>
          <p:cNvSpPr txBox="1"/>
          <p:nvPr/>
        </p:nvSpPr>
        <p:spPr>
          <a:xfrm>
            <a:off x="2397655" y="3773385"/>
            <a:ext cx="2917808" cy="595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zh-CN" altLang="en-US" sz="1400" dirty="0">
                <a:latin typeface="Arial Rounded MT Bold" panose="020F070403050403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都是可变对象，修改后会丢失最开始的时间信息。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Arial Rounded MT Bold" panose="020F070403050403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746C86E-0027-E3F1-969D-44FD0BB8583F}"/>
              </a:ext>
            </a:extLst>
          </p:cNvPr>
          <p:cNvSpPr txBox="1"/>
          <p:nvPr/>
        </p:nvSpPr>
        <p:spPr>
          <a:xfrm>
            <a:off x="2381867" y="4493603"/>
            <a:ext cx="2311841" cy="336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zh-CN" altLang="en-US" sz="1400" dirty="0">
                <a:latin typeface="Arial Rounded MT Bold" panose="020F070403050403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线程不安全。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Arial Rounded MT Bold" panose="020F070403050403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E660A3D-C3C1-1500-7919-BE5B370BFDAB}"/>
              </a:ext>
            </a:extLst>
          </p:cNvPr>
          <p:cNvSpPr txBox="1"/>
          <p:nvPr/>
        </p:nvSpPr>
        <p:spPr>
          <a:xfrm>
            <a:off x="6269655" y="3059273"/>
            <a:ext cx="2948288" cy="595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、设计更合理，功能丰富，使用更方便。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Arial Rounded MT Bold" panose="020F070403050403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EDBB43D-B0FF-206B-0849-69B6827E390C}"/>
              </a:ext>
            </a:extLst>
          </p:cNvPr>
          <p:cNvSpPr txBox="1"/>
          <p:nvPr/>
        </p:nvSpPr>
        <p:spPr>
          <a:xfrm>
            <a:off x="6269654" y="3742005"/>
            <a:ext cx="3112261" cy="595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zh-CN" altLang="en-US" sz="1400" dirty="0">
                <a:latin typeface="Arial Rounded MT Bold" panose="020F070403050403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都是不可变对象，修改后会返回新的时间对象，不会丢失最开始的时间。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Arial Rounded MT Bold" panose="020F070403050403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313A017-490F-CFF8-89B4-B30E39616F1C}"/>
              </a:ext>
            </a:extLst>
          </p:cNvPr>
          <p:cNvSpPr txBox="1"/>
          <p:nvPr/>
        </p:nvSpPr>
        <p:spPr>
          <a:xfrm>
            <a:off x="6269653" y="4465870"/>
            <a:ext cx="2311841" cy="336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zh-CN" altLang="en-US" sz="1400" dirty="0">
                <a:latin typeface="Arial Rounded MT Bold" panose="020F070403050403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线程安全。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Arial Rounded MT Bold" panose="020F070403050403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5558F43-7B59-B506-13C1-C825E207E2A2}"/>
              </a:ext>
            </a:extLst>
          </p:cNvPr>
          <p:cNvSpPr txBox="1"/>
          <p:nvPr/>
        </p:nvSpPr>
        <p:spPr>
          <a:xfrm>
            <a:off x="2397655" y="4965525"/>
            <a:ext cx="2311841" cy="336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zh-CN" altLang="en-US" sz="1400" dirty="0">
                <a:latin typeface="Arial Rounded MT Bold" panose="020F070403050403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只能精确到毫秒。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Arial Rounded MT Bold" panose="020F070403050403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6D5148C-5586-7999-EAFE-F19DB1625D8B}"/>
              </a:ext>
            </a:extLst>
          </p:cNvPr>
          <p:cNvSpPr txBox="1"/>
          <p:nvPr/>
        </p:nvSpPr>
        <p:spPr>
          <a:xfrm>
            <a:off x="6285028" y="4965524"/>
            <a:ext cx="2311841" cy="336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zh-CN" altLang="en-US" sz="1400" dirty="0">
                <a:latin typeface="Arial Rounded MT Bold" panose="020F070403050403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能精确到毫秒、纳秒。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Arial Rounded MT Bold" panose="020F070403050403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853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9ED92C7-C8FF-B979-1E3B-270B4957BAE3}"/>
              </a:ext>
            </a:extLst>
          </p:cNvPr>
          <p:cNvSpPr txBox="1"/>
          <p:nvPr/>
        </p:nvSpPr>
        <p:spPr>
          <a:xfrm>
            <a:off x="4977169" y="3949962"/>
            <a:ext cx="4727878" cy="467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Instant</a:t>
            </a:r>
            <a:r>
              <a:rPr lang="zh-CN" altLang="en-US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：时间戳</a:t>
            </a:r>
            <a:r>
              <a:rPr lang="en-US" altLang="zh-CN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r>
              <a:rPr lang="zh-CN" altLang="en-US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时间线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B941C7B-629C-9FBB-BEE7-A0C3028CB1A9}"/>
              </a:ext>
            </a:extLst>
          </p:cNvPr>
          <p:cNvSpPr txBox="1"/>
          <p:nvPr/>
        </p:nvSpPr>
        <p:spPr>
          <a:xfrm>
            <a:off x="4994815" y="3465925"/>
            <a:ext cx="3976302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ZonedDateTime</a:t>
            </a:r>
            <a:r>
              <a:rPr lang="zh-CN" altLang="en-US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：带时区的时间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11F5AFE-D05B-787A-000E-B579742E0321}"/>
              </a:ext>
            </a:extLst>
          </p:cNvPr>
          <p:cNvSpPr txBox="1"/>
          <p:nvPr/>
        </p:nvSpPr>
        <p:spPr>
          <a:xfrm>
            <a:off x="4977169" y="4455859"/>
            <a:ext cx="2625656" cy="463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DateTimeFormatter</a:t>
            </a:r>
            <a:endParaRPr lang="en-US" altLang="zh-CN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71F4838-A052-E7F8-7F6E-9842DFC3384B}"/>
              </a:ext>
            </a:extLst>
          </p:cNvPr>
          <p:cNvSpPr txBox="1"/>
          <p:nvPr/>
        </p:nvSpPr>
        <p:spPr>
          <a:xfrm>
            <a:off x="4994815" y="1571999"/>
            <a:ext cx="3079473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altLang="zh-CN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LocalDate</a:t>
            </a:r>
            <a:r>
              <a:rPr lang="zh-CN" altLang="it-IT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zh-CN" altLang="en-US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年、月、日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6C75D89-FCF8-C066-5F07-E3C25AB59C3D}"/>
              </a:ext>
            </a:extLst>
          </p:cNvPr>
          <p:cNvSpPr txBox="1"/>
          <p:nvPr/>
        </p:nvSpPr>
        <p:spPr>
          <a:xfrm>
            <a:off x="4994815" y="2040974"/>
            <a:ext cx="3079473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LocalTime</a:t>
            </a:r>
            <a:r>
              <a:rPr lang="zh-CN" altLang="en-US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：时、分、秒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58353CF-8A6F-FA4A-8ACC-CDEBF1B0C71F}"/>
              </a:ext>
            </a:extLst>
          </p:cNvPr>
          <p:cNvSpPr txBox="1"/>
          <p:nvPr/>
        </p:nvSpPr>
        <p:spPr>
          <a:xfrm>
            <a:off x="4994815" y="2522370"/>
            <a:ext cx="5131947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LocalDateTime</a:t>
            </a:r>
            <a:r>
              <a:rPr lang="zh-CN" altLang="en-US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E041493-5880-478F-3EB8-CADD5801E570}"/>
              </a:ext>
            </a:extLst>
          </p:cNvPr>
          <p:cNvSpPr txBox="1"/>
          <p:nvPr/>
        </p:nvSpPr>
        <p:spPr>
          <a:xfrm>
            <a:off x="4977169" y="4919191"/>
            <a:ext cx="5131947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Duration:</a:t>
            </a:r>
            <a:r>
              <a:rPr lang="zh-CN" altLang="en-US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时间间隔（时、分、秒，纳秒）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84B3903-1B08-48D1-2AED-1C94113E7CE7}"/>
              </a:ext>
            </a:extLst>
          </p:cNvPr>
          <p:cNvSpPr txBox="1"/>
          <p:nvPr/>
        </p:nvSpPr>
        <p:spPr>
          <a:xfrm>
            <a:off x="4977169" y="5391750"/>
            <a:ext cx="5413389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Period:</a:t>
            </a:r>
            <a:r>
              <a:rPr lang="zh-CN" altLang="en-US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时间间隔（年，月，日）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3F5A9D9-EA2C-B513-63A3-8CB06C3D5237}"/>
              </a:ext>
            </a:extLst>
          </p:cNvPr>
          <p:cNvSpPr txBox="1"/>
          <p:nvPr/>
        </p:nvSpPr>
        <p:spPr>
          <a:xfrm>
            <a:off x="7191507" y="4554603"/>
            <a:ext cx="2935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：用于时间的格式化和解析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94E20AF-FA31-082D-376F-99E30ABFCDFA}"/>
              </a:ext>
            </a:extLst>
          </p:cNvPr>
          <p:cNvSpPr txBox="1"/>
          <p:nvPr/>
        </p:nvSpPr>
        <p:spPr>
          <a:xfrm>
            <a:off x="6936854" y="2646856"/>
            <a:ext cx="1386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年、月、日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11D5F90-3175-92C8-A153-FA3A0FE38A03}"/>
              </a:ext>
            </a:extLst>
          </p:cNvPr>
          <p:cNvSpPr txBox="1"/>
          <p:nvPr/>
        </p:nvSpPr>
        <p:spPr>
          <a:xfrm>
            <a:off x="8336581" y="2658971"/>
            <a:ext cx="1386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时、分、秒</a:t>
            </a:r>
            <a:endParaRPr lang="zh-CN" altLang="en-US" dirty="0"/>
          </a:p>
        </p:txBody>
      </p:sp>
      <p:sp>
        <p:nvSpPr>
          <p:cNvPr id="38" name="文本框 58">
            <a:extLst>
              <a:ext uri="{FF2B5EF4-FFF2-40B4-BE49-F238E27FC236}">
                <a16:creationId xmlns:a16="http://schemas.microsoft.com/office/drawing/2014/main" id="{09137EC3-585A-7455-B738-E7615F74E9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2836" y="3077517"/>
            <a:ext cx="18487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lvl="0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ZoneId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9" name="文本框 58">
            <a:extLst>
              <a:ext uri="{FF2B5EF4-FFF2-40B4-BE49-F238E27FC236}">
                <a16:creationId xmlns:a16="http://schemas.microsoft.com/office/drawing/2014/main" id="{AF467269-6B9A-EFDA-E68B-86FA8FEC65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3885" y="3081531"/>
            <a:ext cx="3650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lvl="0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</a:p>
        </p:txBody>
      </p:sp>
      <p:sp>
        <p:nvSpPr>
          <p:cNvPr id="40" name="文本框 58">
            <a:extLst>
              <a:ext uri="{FF2B5EF4-FFF2-40B4-BE49-F238E27FC236}">
                <a16:creationId xmlns:a16="http://schemas.microsoft.com/office/drawing/2014/main" id="{ACAEAE1F-1227-A360-852E-AF1012E04B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1833" y="3096593"/>
            <a:ext cx="8151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 lvl="0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时区</a:t>
            </a:r>
          </a:p>
        </p:txBody>
      </p:sp>
      <p:grpSp>
        <p:nvGrpSpPr>
          <p:cNvPr id="2" name="Group 49">
            <a:extLst>
              <a:ext uri="{FF2B5EF4-FFF2-40B4-BE49-F238E27FC236}">
                <a16:creationId xmlns:a16="http://schemas.microsoft.com/office/drawing/2014/main" id="{2A0B32F0-D19C-CBD9-2F10-391E2CBC5E6F}"/>
              </a:ext>
            </a:extLst>
          </p:cNvPr>
          <p:cNvGrpSpPr/>
          <p:nvPr/>
        </p:nvGrpSpPr>
        <p:grpSpPr>
          <a:xfrm>
            <a:off x="923896" y="1806487"/>
            <a:ext cx="3193818" cy="3617043"/>
            <a:chOff x="3312887" y="2108385"/>
            <a:chExt cx="2463800" cy="401486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7" name="Rounded Rectangle 13">
              <a:extLst>
                <a:ext uri="{FF2B5EF4-FFF2-40B4-BE49-F238E27FC236}">
                  <a16:creationId xmlns:a16="http://schemas.microsoft.com/office/drawing/2014/main" id="{189CDACC-C270-636B-4C08-E34B40B1A337}"/>
                </a:ext>
              </a:extLst>
            </p:cNvPr>
            <p:cNvSpPr/>
            <p:nvPr/>
          </p:nvSpPr>
          <p:spPr>
            <a:xfrm>
              <a:off x="3312887" y="2108385"/>
              <a:ext cx="2463800" cy="4014868"/>
            </a:xfrm>
            <a:prstGeom prst="roundRect">
              <a:avLst>
                <a:gd name="adj" fmla="val 481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algn="ctr">
                <a:lnSpc>
                  <a:spcPct val="120000"/>
                </a:lnSpc>
              </a:pPr>
              <a:endParaRPr 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8" name="Round Same Side Corner Rectangle 14">
              <a:extLst>
                <a:ext uri="{FF2B5EF4-FFF2-40B4-BE49-F238E27FC236}">
                  <a16:creationId xmlns:a16="http://schemas.microsoft.com/office/drawing/2014/main" id="{CAFBF20F-D848-A7AC-A43E-0D7DD8F8FD06}"/>
                </a:ext>
              </a:extLst>
            </p:cNvPr>
            <p:cNvSpPr/>
            <p:nvPr/>
          </p:nvSpPr>
          <p:spPr>
            <a:xfrm>
              <a:off x="3312887" y="2108385"/>
              <a:ext cx="2463800" cy="1113825"/>
            </a:xfrm>
            <a:prstGeom prst="round2SameRect">
              <a:avLst>
                <a:gd name="adj1" fmla="val 10686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altLang="zh-CN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90204" pitchFamily="34" charset="0"/>
              </a:endParaRPr>
            </a:p>
            <a:p>
              <a:pPr algn="ctr">
                <a:lnSpc>
                  <a:spcPct val="120000"/>
                </a:lnSpc>
              </a:pPr>
              <a:endParaRPr lang="en-US" altLang="zh-CN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90204" pitchFamily="34" charset="0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90204" pitchFamily="34" charset="0"/>
                </a:rPr>
                <a:t>新增的时间</a:t>
              </a:r>
              <a:r>
                <a:rPr lang="en-US" altLang="zh-CN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90204" pitchFamily="34" charset="0"/>
                </a:rPr>
                <a:t>API</a:t>
              </a:r>
              <a:endParaRPr lang="zh-CN" altLang="en-US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90204" pitchFamily="34" charset="0"/>
              </a:endParaRPr>
            </a:p>
            <a:p>
              <a:pPr algn="ctr">
                <a:lnSpc>
                  <a:spcPct val="120000"/>
                </a:lnSpc>
              </a:pPr>
              <a:endParaRPr 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9" name="Inhaltsplatzhalter 4">
            <a:extLst>
              <a:ext uri="{FF2B5EF4-FFF2-40B4-BE49-F238E27FC236}">
                <a16:creationId xmlns:a16="http://schemas.microsoft.com/office/drawing/2014/main" id="{9B48511A-8CA1-A5E9-D66A-E3FDAF6DE294}"/>
              </a:ext>
            </a:extLst>
          </p:cNvPr>
          <p:cNvSpPr txBox="1">
            <a:spLocks/>
          </p:cNvSpPr>
          <p:nvPr/>
        </p:nvSpPr>
        <p:spPr>
          <a:xfrm>
            <a:off x="1665799" y="1982426"/>
            <a:ext cx="1666869" cy="34926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Aft>
                <a:spcPts val="0"/>
              </a:spcAft>
              <a:buNone/>
            </a:pPr>
            <a:r>
              <a:rPr lang="en-US" sz="20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JDK8</a:t>
            </a:r>
            <a:r>
              <a:rPr lang="zh-CN" altLang="en-US" sz="20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开始之后</a:t>
            </a:r>
            <a:endParaRPr 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EF30F61-F72D-719D-1D4A-53093FEC09CA}"/>
              </a:ext>
            </a:extLst>
          </p:cNvPr>
          <p:cNvSpPr txBox="1"/>
          <p:nvPr/>
        </p:nvSpPr>
        <p:spPr>
          <a:xfrm>
            <a:off x="1005454" y="3025759"/>
            <a:ext cx="2948288" cy="595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、设计更合理，功能丰富，使用更方便。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Arial Rounded MT Bold" panose="020F070403050403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C21298E-A908-5714-0362-C6B373C18515}"/>
              </a:ext>
            </a:extLst>
          </p:cNvPr>
          <p:cNvSpPr txBox="1"/>
          <p:nvPr/>
        </p:nvSpPr>
        <p:spPr>
          <a:xfrm>
            <a:off x="1005453" y="3708491"/>
            <a:ext cx="3112261" cy="595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zh-CN" altLang="en-US" sz="1400" dirty="0">
                <a:latin typeface="Arial Rounded MT Bold" panose="020F070403050403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都是不可变对象，修改后会返回新的时间对象，不会丢失最开始的时间。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Arial Rounded MT Bold" panose="020F070403050403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0852CC7-3366-40F6-3986-F1F261A60DE5}"/>
              </a:ext>
            </a:extLst>
          </p:cNvPr>
          <p:cNvSpPr txBox="1"/>
          <p:nvPr/>
        </p:nvSpPr>
        <p:spPr>
          <a:xfrm>
            <a:off x="1005452" y="4432356"/>
            <a:ext cx="2311841" cy="336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zh-CN" altLang="en-US" sz="1400" dirty="0">
                <a:latin typeface="Arial Rounded MT Bold" panose="020F070403050403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线程安全。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Arial Rounded MT Bold" panose="020F070403050403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3FE17D7-6A98-9BF3-75F9-36A53E853385}"/>
              </a:ext>
            </a:extLst>
          </p:cNvPr>
          <p:cNvSpPr txBox="1"/>
          <p:nvPr/>
        </p:nvSpPr>
        <p:spPr>
          <a:xfrm>
            <a:off x="1020827" y="4932010"/>
            <a:ext cx="2311841" cy="336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zh-CN" altLang="en-US" sz="1400" dirty="0">
                <a:latin typeface="Arial Rounded MT Bold" panose="020F070403050403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能精确到毫秒、纳秒。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Arial Rounded MT Bold" panose="020F070403050403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2154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29" grpId="0"/>
      <p:bldP spid="31" grpId="0"/>
      <p:bldP spid="33" grpId="0"/>
      <p:bldP spid="38" grpId="0"/>
      <p:bldP spid="39" grpId="0"/>
      <p:bldP spid="4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1FDE47F-B77A-8FDC-185C-4CE236BE2F10}"/>
              </a:ext>
            </a:extLst>
          </p:cNvPr>
          <p:cNvGrpSpPr/>
          <p:nvPr/>
        </p:nvGrpSpPr>
        <p:grpSpPr>
          <a:xfrm>
            <a:off x="627110" y="1133436"/>
            <a:ext cx="2073230" cy="2584156"/>
            <a:chOff x="2285732" y="3716686"/>
            <a:chExt cx="2763945" cy="3446339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392FBB58-26DB-5D0A-E8C6-4CF5E335E5D9}"/>
                </a:ext>
              </a:extLst>
            </p:cNvPr>
            <p:cNvGrpSpPr/>
            <p:nvPr/>
          </p:nvGrpSpPr>
          <p:grpSpPr>
            <a:xfrm>
              <a:off x="2285732" y="3716686"/>
              <a:ext cx="2763945" cy="3446339"/>
              <a:chOff x="3295851" y="1908877"/>
              <a:chExt cx="3738029" cy="4660916"/>
            </a:xfrm>
          </p:grpSpPr>
          <p:sp>
            <p:nvSpPr>
              <p:cNvPr id="9" name="圆角矩形 83">
                <a:extLst>
                  <a:ext uri="{FF2B5EF4-FFF2-40B4-BE49-F238E27FC236}">
                    <a16:creationId xmlns:a16="http://schemas.microsoft.com/office/drawing/2014/main" id="{818F30CC-452C-9AD5-8AF5-61BC76C7EA3E}"/>
                  </a:ext>
                </a:extLst>
              </p:cNvPr>
              <p:cNvSpPr/>
              <p:nvPr/>
            </p:nvSpPr>
            <p:spPr>
              <a:xfrm rot="2760000">
                <a:off x="3098889" y="2634801"/>
                <a:ext cx="4660916" cy="320906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 dirty="0">
                  <a:solidFill>
                    <a:prstClr val="white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B07FF690-92BB-3D1C-0517-9FF212C5334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295851" y="2263222"/>
                <a:ext cx="2643765" cy="2343150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dirty="0">
                  <a:solidFill>
                    <a:prstClr val="black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1" name="圆角矩形 85">
                <a:extLst>
                  <a:ext uri="{FF2B5EF4-FFF2-40B4-BE49-F238E27FC236}">
                    <a16:creationId xmlns:a16="http://schemas.microsoft.com/office/drawing/2014/main" id="{B61EA7D7-039B-3C2A-3E44-38462DF4D497}"/>
                  </a:ext>
                </a:extLst>
              </p:cNvPr>
              <p:cNvSpPr/>
              <p:nvPr/>
            </p:nvSpPr>
            <p:spPr>
              <a:xfrm rot="2760000">
                <a:off x="3358628" y="2852802"/>
                <a:ext cx="3953506" cy="259256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 dirty="0">
                  <a:solidFill>
                    <a:prstClr val="white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2" name="Freeform 5">
                <a:extLst>
                  <a:ext uri="{FF2B5EF4-FFF2-40B4-BE49-F238E27FC236}">
                    <a16:creationId xmlns:a16="http://schemas.microsoft.com/office/drawing/2014/main" id="{482640B4-6141-ED0E-02E4-82CC5DC31DA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C165"/>
                  </a:gs>
                  <a:gs pos="100000">
                    <a:srgbClr val="FF9A05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rgbClr val="FF9B09"/>
                    </a:gs>
                    <a:gs pos="100000">
                      <a:srgbClr val="FFDBA7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dirty="0">
                  <a:solidFill>
                    <a:prstClr val="black"/>
                  </a:solidFill>
                  <a:latin typeface="印品黑体" panose="00000500000000000000" pitchFamily="2" charset="-122"/>
                </a:endParaRP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C955695-40E1-A217-1AC0-7C7D5F59D4E7}"/>
                </a:ext>
              </a:extLst>
            </p:cNvPr>
            <p:cNvGrpSpPr/>
            <p:nvPr/>
          </p:nvGrpSpPr>
          <p:grpSpPr>
            <a:xfrm>
              <a:off x="2728219" y="4347491"/>
              <a:ext cx="1068358" cy="945830"/>
              <a:chOff x="2711519" y="4342226"/>
              <a:chExt cx="1068358" cy="945830"/>
            </a:xfrm>
          </p:grpSpPr>
          <p:sp>
            <p:nvSpPr>
              <p:cNvPr id="7" name="文本框 26">
                <a:extLst>
                  <a:ext uri="{FF2B5EF4-FFF2-40B4-BE49-F238E27FC236}">
                    <a16:creationId xmlns:a16="http://schemas.microsoft.com/office/drawing/2014/main" id="{2EF9E750-79CC-067B-C227-399DBE9714C0}"/>
                  </a:ext>
                </a:extLst>
              </p:cNvPr>
              <p:cNvSpPr txBox="1"/>
              <p:nvPr/>
            </p:nvSpPr>
            <p:spPr>
              <a:xfrm>
                <a:off x="2711519" y="4342226"/>
                <a:ext cx="1031437" cy="861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prstClr val="white"/>
                    </a:solidFill>
                    <a:latin typeface="印品黑体" panose="00000500000000000000" pitchFamily="2" charset="-122"/>
                  </a:rPr>
                  <a:t>01</a:t>
                </a:r>
                <a:endParaRPr lang="zh-CN" altLang="en-US" sz="3600" dirty="0">
                  <a:solidFill>
                    <a:prstClr val="white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8" name="文本框 27">
                <a:extLst>
                  <a:ext uri="{FF2B5EF4-FFF2-40B4-BE49-F238E27FC236}">
                    <a16:creationId xmlns:a16="http://schemas.microsoft.com/office/drawing/2014/main" id="{364C4238-39A1-7241-33BF-F1BF78A27226}"/>
                  </a:ext>
                </a:extLst>
              </p:cNvPr>
              <p:cNvSpPr txBox="1"/>
              <p:nvPr/>
            </p:nvSpPr>
            <p:spPr>
              <a:xfrm>
                <a:off x="2738817" y="4957034"/>
                <a:ext cx="1041060" cy="331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13" dirty="0">
                    <a:solidFill>
                      <a:prstClr val="white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STEP</a:t>
                </a:r>
                <a:endParaRPr lang="zh-CN" altLang="en-US" sz="1013" dirty="0">
                  <a:solidFill>
                    <a:prstClr val="white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B8093AB-2D19-71DA-2C5E-FEE2BDBC73C3}"/>
              </a:ext>
            </a:extLst>
          </p:cNvPr>
          <p:cNvGrpSpPr/>
          <p:nvPr/>
        </p:nvGrpSpPr>
        <p:grpSpPr>
          <a:xfrm>
            <a:off x="627109" y="3968938"/>
            <a:ext cx="2066086" cy="2584156"/>
            <a:chOff x="3885937" y="2769115"/>
            <a:chExt cx="2754422" cy="3446339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6189C619-91E9-E4D8-343F-349DD72D7320}"/>
                </a:ext>
              </a:extLst>
            </p:cNvPr>
            <p:cNvGrpSpPr/>
            <p:nvPr/>
          </p:nvGrpSpPr>
          <p:grpSpPr>
            <a:xfrm>
              <a:off x="3885937" y="2769115"/>
              <a:ext cx="2754422" cy="3446339"/>
              <a:chOff x="3295850" y="1895995"/>
              <a:chExt cx="3725149" cy="4660916"/>
            </a:xfrm>
          </p:grpSpPr>
          <p:sp>
            <p:nvSpPr>
              <p:cNvPr id="18" name="圆角矩形 92">
                <a:extLst>
                  <a:ext uri="{FF2B5EF4-FFF2-40B4-BE49-F238E27FC236}">
                    <a16:creationId xmlns:a16="http://schemas.microsoft.com/office/drawing/2014/main" id="{EC6D293F-3CAB-BEBD-CEA3-559954CFB526}"/>
                  </a:ext>
                </a:extLst>
              </p:cNvPr>
              <p:cNvSpPr/>
              <p:nvPr/>
            </p:nvSpPr>
            <p:spPr>
              <a:xfrm rot="2760000">
                <a:off x="3086007" y="2621919"/>
                <a:ext cx="4660916" cy="320906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 dirty="0">
                  <a:solidFill>
                    <a:prstClr val="white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31CA63B-3F85-3926-4396-C0807C4BDF0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295850" y="2263222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dirty="0">
                  <a:solidFill>
                    <a:prstClr val="black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20" name="圆角矩形 94">
                <a:extLst>
                  <a:ext uri="{FF2B5EF4-FFF2-40B4-BE49-F238E27FC236}">
                    <a16:creationId xmlns:a16="http://schemas.microsoft.com/office/drawing/2014/main" id="{A34D631E-8514-CBF2-E263-2383C9690831}"/>
                  </a:ext>
                </a:extLst>
              </p:cNvPr>
              <p:cNvSpPr/>
              <p:nvPr/>
            </p:nvSpPr>
            <p:spPr>
              <a:xfrm rot="2760000">
                <a:off x="3384391" y="2878566"/>
                <a:ext cx="3953506" cy="259256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 dirty="0">
                  <a:solidFill>
                    <a:prstClr val="white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1810C6DB-59B3-CF6C-BEDF-5FC195851EF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1BDD1"/>
                  </a:gs>
                  <a:gs pos="100000">
                    <a:srgbClr val="0194A3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rgbClr val="0194A3"/>
                    </a:gs>
                    <a:gs pos="100000">
                      <a:srgbClr val="01CFE5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dirty="0">
                  <a:solidFill>
                    <a:prstClr val="black"/>
                  </a:solidFill>
                  <a:latin typeface="印品黑体" panose="00000500000000000000" pitchFamily="2" charset="-122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55A46E8-95C4-D9B9-8536-BFCE727345E6}"/>
                </a:ext>
              </a:extLst>
            </p:cNvPr>
            <p:cNvGrpSpPr/>
            <p:nvPr/>
          </p:nvGrpSpPr>
          <p:grpSpPr>
            <a:xfrm>
              <a:off x="4352303" y="3414855"/>
              <a:ext cx="1045498" cy="945829"/>
              <a:chOff x="2734379" y="4342226"/>
              <a:chExt cx="1045498" cy="945829"/>
            </a:xfrm>
          </p:grpSpPr>
          <p:sp>
            <p:nvSpPr>
              <p:cNvPr id="16" name="文本框 32">
                <a:extLst>
                  <a:ext uri="{FF2B5EF4-FFF2-40B4-BE49-F238E27FC236}">
                    <a16:creationId xmlns:a16="http://schemas.microsoft.com/office/drawing/2014/main" id="{AD53215F-689C-B452-8384-2AB6B4509356}"/>
                  </a:ext>
                </a:extLst>
              </p:cNvPr>
              <p:cNvSpPr txBox="1"/>
              <p:nvPr/>
            </p:nvSpPr>
            <p:spPr>
              <a:xfrm>
                <a:off x="2734379" y="4342226"/>
                <a:ext cx="1031437" cy="861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prstClr val="white"/>
                    </a:solidFill>
                    <a:latin typeface="印品黑体" panose="00000500000000000000" pitchFamily="2" charset="-122"/>
                  </a:rPr>
                  <a:t>03</a:t>
                </a:r>
                <a:endParaRPr lang="zh-CN" altLang="en-US" sz="3600" dirty="0">
                  <a:solidFill>
                    <a:prstClr val="white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7" name="文本框 33">
                <a:extLst>
                  <a:ext uri="{FF2B5EF4-FFF2-40B4-BE49-F238E27FC236}">
                    <a16:creationId xmlns:a16="http://schemas.microsoft.com/office/drawing/2014/main" id="{A7B50E3B-BA8B-76B1-26D5-022D97B204F1}"/>
                  </a:ext>
                </a:extLst>
              </p:cNvPr>
              <p:cNvSpPr txBox="1"/>
              <p:nvPr/>
            </p:nvSpPr>
            <p:spPr>
              <a:xfrm>
                <a:off x="2738817" y="4957033"/>
                <a:ext cx="1041060" cy="331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13" dirty="0">
                    <a:solidFill>
                      <a:prstClr val="white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STEP</a:t>
                </a:r>
                <a:endParaRPr lang="zh-CN" altLang="en-US" sz="1013" dirty="0">
                  <a:solidFill>
                    <a:prstClr val="white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</p:grpSp>
      <p:sp>
        <p:nvSpPr>
          <p:cNvPr id="109" name="文本框 108">
            <a:extLst>
              <a:ext uri="{FF2B5EF4-FFF2-40B4-BE49-F238E27FC236}">
                <a16:creationId xmlns:a16="http://schemas.microsoft.com/office/drawing/2014/main" id="{6F81BCCD-90CC-0AED-C86D-DC6C807E26FA}"/>
              </a:ext>
            </a:extLst>
          </p:cNvPr>
          <p:cNvSpPr txBox="1"/>
          <p:nvPr/>
        </p:nvSpPr>
        <p:spPr>
          <a:xfrm>
            <a:off x="2433049" y="1840989"/>
            <a:ext cx="4181624" cy="1030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LocalDate </a:t>
            </a:r>
            <a:r>
              <a:rPr lang="zh-CN" altLang="it-IT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年、月、日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err="1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LocalTime</a:t>
            </a: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it-IT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时、分、秒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err="1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LocalDateTime</a:t>
            </a: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it-IT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年、月、日、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时、分、秒</a:t>
            </a: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2E06B8BE-B39F-F254-D234-1D327CF5730D}"/>
              </a:ext>
            </a:extLst>
          </p:cNvPr>
          <p:cNvSpPr txBox="1"/>
          <p:nvPr/>
        </p:nvSpPr>
        <p:spPr>
          <a:xfrm>
            <a:off x="8300790" y="1778870"/>
            <a:ext cx="3700709" cy="1027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DateTimeFormatter 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用于时间的格式化和解析</a:t>
            </a:r>
            <a:endParaRPr lang="zh-CN" altLang="en-US" sz="1400" dirty="0"/>
          </a:p>
          <a:p>
            <a:pPr>
              <a:lnSpc>
                <a:spcPct val="150000"/>
              </a:lnSpc>
            </a:pP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C686005-6144-6C30-13F5-EF00A988DBCC}"/>
              </a:ext>
            </a:extLst>
          </p:cNvPr>
          <p:cNvGrpSpPr/>
          <p:nvPr/>
        </p:nvGrpSpPr>
        <p:grpSpPr>
          <a:xfrm>
            <a:off x="6677690" y="3968938"/>
            <a:ext cx="2066086" cy="2584156"/>
            <a:chOff x="7094696" y="911444"/>
            <a:chExt cx="2754422" cy="3446339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20B9F07F-9BB4-68D3-11D0-D75C6F2510E3}"/>
                </a:ext>
              </a:extLst>
            </p:cNvPr>
            <p:cNvGrpSpPr/>
            <p:nvPr/>
          </p:nvGrpSpPr>
          <p:grpSpPr>
            <a:xfrm>
              <a:off x="7094696" y="911444"/>
              <a:ext cx="2754422" cy="3446339"/>
              <a:chOff x="3295850" y="1895995"/>
              <a:chExt cx="3725149" cy="4660916"/>
            </a:xfrm>
          </p:grpSpPr>
          <p:sp>
            <p:nvSpPr>
              <p:cNvPr id="36" name="圆角矩形 110">
                <a:extLst>
                  <a:ext uri="{FF2B5EF4-FFF2-40B4-BE49-F238E27FC236}">
                    <a16:creationId xmlns:a16="http://schemas.microsoft.com/office/drawing/2014/main" id="{BA7F6E1E-C311-FD42-EBF7-6B54BFFBA257}"/>
                  </a:ext>
                </a:extLst>
              </p:cNvPr>
              <p:cNvSpPr/>
              <p:nvPr/>
            </p:nvSpPr>
            <p:spPr>
              <a:xfrm rot="2760000">
                <a:off x="3086007" y="2621919"/>
                <a:ext cx="4660916" cy="320906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 dirty="0">
                  <a:solidFill>
                    <a:prstClr val="white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37" name="Freeform 5">
                <a:extLst>
                  <a:ext uri="{FF2B5EF4-FFF2-40B4-BE49-F238E27FC236}">
                    <a16:creationId xmlns:a16="http://schemas.microsoft.com/office/drawing/2014/main" id="{CB08EBBD-A4F1-06B0-4BFC-6A53A3096D6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295850" y="2263222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dirty="0">
                  <a:solidFill>
                    <a:prstClr val="black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38" name="圆角矩形 112">
                <a:extLst>
                  <a:ext uri="{FF2B5EF4-FFF2-40B4-BE49-F238E27FC236}">
                    <a16:creationId xmlns:a16="http://schemas.microsoft.com/office/drawing/2014/main" id="{70FBACA8-A95B-3BC0-CE45-7E425872304C}"/>
                  </a:ext>
                </a:extLst>
              </p:cNvPr>
              <p:cNvSpPr/>
              <p:nvPr/>
            </p:nvSpPr>
            <p:spPr>
              <a:xfrm rot="2760000">
                <a:off x="3371510" y="2878566"/>
                <a:ext cx="3953505" cy="259256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 dirty="0">
                  <a:solidFill>
                    <a:prstClr val="white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39" name="Freeform 5">
                <a:extLst>
                  <a:ext uri="{FF2B5EF4-FFF2-40B4-BE49-F238E27FC236}">
                    <a16:creationId xmlns:a16="http://schemas.microsoft.com/office/drawing/2014/main" id="{9666BC54-3681-B2F5-964E-68EEE2AE71F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68A"/>
                  </a:gs>
                  <a:gs pos="100000">
                    <a:srgbClr val="553363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100000">
                      <a:srgbClr val="8F54A6"/>
                    </a:gs>
                    <a:gs pos="0">
                      <a:srgbClr val="4A2C56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dirty="0">
                  <a:solidFill>
                    <a:prstClr val="black"/>
                  </a:solidFill>
                  <a:latin typeface="印品黑体" panose="00000500000000000000" pitchFamily="2" charset="-122"/>
                </a:endParaRP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65E01CF0-05C2-2EE4-8575-F45B9CB8A2C9}"/>
                </a:ext>
              </a:extLst>
            </p:cNvPr>
            <p:cNvGrpSpPr/>
            <p:nvPr/>
          </p:nvGrpSpPr>
          <p:grpSpPr>
            <a:xfrm>
              <a:off x="7551706" y="1553014"/>
              <a:ext cx="1045498" cy="945829"/>
              <a:chOff x="2734379" y="4342226"/>
              <a:chExt cx="1045498" cy="945829"/>
            </a:xfrm>
          </p:grpSpPr>
          <p:sp>
            <p:nvSpPr>
              <p:cNvPr id="34" name="文本框 38">
                <a:extLst>
                  <a:ext uri="{FF2B5EF4-FFF2-40B4-BE49-F238E27FC236}">
                    <a16:creationId xmlns:a16="http://schemas.microsoft.com/office/drawing/2014/main" id="{AC67D00B-3222-610B-ADF4-8DAE6B56B372}"/>
                  </a:ext>
                </a:extLst>
              </p:cNvPr>
              <p:cNvSpPr txBox="1"/>
              <p:nvPr/>
            </p:nvSpPr>
            <p:spPr>
              <a:xfrm>
                <a:off x="2734379" y="4342226"/>
                <a:ext cx="1031437" cy="861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prstClr val="white"/>
                    </a:solidFill>
                    <a:latin typeface="印品黑体" panose="00000500000000000000" pitchFamily="2" charset="-122"/>
                  </a:rPr>
                  <a:t>04</a:t>
                </a:r>
                <a:endParaRPr lang="zh-CN" altLang="en-US" sz="3600" dirty="0">
                  <a:solidFill>
                    <a:prstClr val="white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35" name="文本框 39">
                <a:extLst>
                  <a:ext uri="{FF2B5EF4-FFF2-40B4-BE49-F238E27FC236}">
                    <a16:creationId xmlns:a16="http://schemas.microsoft.com/office/drawing/2014/main" id="{BF68F39A-063E-D238-ABDE-268F2E5AA33D}"/>
                  </a:ext>
                </a:extLst>
              </p:cNvPr>
              <p:cNvSpPr txBox="1"/>
              <p:nvPr/>
            </p:nvSpPr>
            <p:spPr>
              <a:xfrm>
                <a:off x="2738817" y="4957033"/>
                <a:ext cx="1041060" cy="331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13" dirty="0">
                    <a:solidFill>
                      <a:prstClr val="white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STEP</a:t>
                </a:r>
                <a:endParaRPr lang="zh-CN" altLang="en-US" sz="1013" dirty="0">
                  <a:solidFill>
                    <a:prstClr val="white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D3E86F2-F77C-BB0C-B219-68CEB80BA469}"/>
              </a:ext>
            </a:extLst>
          </p:cNvPr>
          <p:cNvGrpSpPr/>
          <p:nvPr/>
        </p:nvGrpSpPr>
        <p:grpSpPr>
          <a:xfrm>
            <a:off x="6677690" y="1133436"/>
            <a:ext cx="2066086" cy="2584156"/>
            <a:chOff x="5489223" y="1837839"/>
            <a:chExt cx="2754422" cy="3446339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9BF23AEF-DBE8-5E04-4271-E0BD125AC639}"/>
                </a:ext>
              </a:extLst>
            </p:cNvPr>
            <p:cNvGrpSpPr/>
            <p:nvPr/>
          </p:nvGrpSpPr>
          <p:grpSpPr>
            <a:xfrm>
              <a:off x="5489223" y="1837839"/>
              <a:ext cx="2754422" cy="3446339"/>
              <a:chOff x="3295850" y="1895995"/>
              <a:chExt cx="3725149" cy="4660916"/>
            </a:xfrm>
          </p:grpSpPr>
          <p:sp>
            <p:nvSpPr>
              <p:cNvPr id="27" name="圆角矩形 101">
                <a:extLst>
                  <a:ext uri="{FF2B5EF4-FFF2-40B4-BE49-F238E27FC236}">
                    <a16:creationId xmlns:a16="http://schemas.microsoft.com/office/drawing/2014/main" id="{BF5E5435-6ED9-B691-3A43-1B1EC73DD895}"/>
                  </a:ext>
                </a:extLst>
              </p:cNvPr>
              <p:cNvSpPr/>
              <p:nvPr/>
            </p:nvSpPr>
            <p:spPr>
              <a:xfrm rot="2760000">
                <a:off x="3086007" y="2621919"/>
                <a:ext cx="4660916" cy="320906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 dirty="0">
                  <a:solidFill>
                    <a:prstClr val="white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28" name="Freeform 5">
                <a:extLst>
                  <a:ext uri="{FF2B5EF4-FFF2-40B4-BE49-F238E27FC236}">
                    <a16:creationId xmlns:a16="http://schemas.microsoft.com/office/drawing/2014/main" id="{E45E7031-8A95-56A9-845A-BAD9C2D6F22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295850" y="2263222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dirty="0">
                  <a:solidFill>
                    <a:prstClr val="black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29" name="圆角矩形 103">
                <a:extLst>
                  <a:ext uri="{FF2B5EF4-FFF2-40B4-BE49-F238E27FC236}">
                    <a16:creationId xmlns:a16="http://schemas.microsoft.com/office/drawing/2014/main" id="{AC37CB25-6023-FAD4-5525-94CC8278FE66}"/>
                  </a:ext>
                </a:extLst>
              </p:cNvPr>
              <p:cNvSpPr/>
              <p:nvPr/>
            </p:nvSpPr>
            <p:spPr>
              <a:xfrm rot="2760000">
                <a:off x="3371510" y="2878566"/>
                <a:ext cx="3953505" cy="259256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 dirty="0">
                  <a:solidFill>
                    <a:prstClr val="white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FD29A291-6CB4-D9C1-A540-283ED66B48B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EC8C8C"/>
                  </a:gs>
                  <a:gs pos="100000">
                    <a:srgbClr val="E35353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rgbClr val="E35353"/>
                    </a:gs>
                    <a:gs pos="100000">
                      <a:srgbClr val="F1A9A9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dirty="0">
                  <a:solidFill>
                    <a:prstClr val="black"/>
                  </a:solidFill>
                  <a:latin typeface="印品黑体" panose="00000500000000000000" pitchFamily="2" charset="-122"/>
                </a:endParaRP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49A25ABC-D30F-99DF-2272-C754EA7691AF}"/>
                </a:ext>
              </a:extLst>
            </p:cNvPr>
            <p:cNvGrpSpPr/>
            <p:nvPr/>
          </p:nvGrpSpPr>
          <p:grpSpPr>
            <a:xfrm>
              <a:off x="5937544" y="2483578"/>
              <a:ext cx="1045498" cy="945829"/>
              <a:chOff x="2734379" y="4342226"/>
              <a:chExt cx="1045498" cy="945829"/>
            </a:xfrm>
          </p:grpSpPr>
          <p:sp>
            <p:nvSpPr>
              <p:cNvPr id="25" name="文本框 35">
                <a:extLst>
                  <a:ext uri="{FF2B5EF4-FFF2-40B4-BE49-F238E27FC236}">
                    <a16:creationId xmlns:a16="http://schemas.microsoft.com/office/drawing/2014/main" id="{055DC111-45D2-F775-502D-48C29A8DA934}"/>
                  </a:ext>
                </a:extLst>
              </p:cNvPr>
              <p:cNvSpPr txBox="1"/>
              <p:nvPr/>
            </p:nvSpPr>
            <p:spPr>
              <a:xfrm>
                <a:off x="2734379" y="4342226"/>
                <a:ext cx="1031437" cy="861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prstClr val="white"/>
                    </a:solidFill>
                    <a:latin typeface="印品黑体" panose="00000500000000000000" pitchFamily="2" charset="-122"/>
                  </a:rPr>
                  <a:t>02</a:t>
                </a:r>
                <a:endParaRPr lang="zh-CN" altLang="en-US" sz="3600" dirty="0">
                  <a:solidFill>
                    <a:prstClr val="white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26" name="文本框 36">
                <a:extLst>
                  <a:ext uri="{FF2B5EF4-FFF2-40B4-BE49-F238E27FC236}">
                    <a16:creationId xmlns:a16="http://schemas.microsoft.com/office/drawing/2014/main" id="{45BC93BB-BF9C-4041-76BE-673192129007}"/>
                  </a:ext>
                </a:extLst>
              </p:cNvPr>
              <p:cNvSpPr txBox="1"/>
              <p:nvPr/>
            </p:nvSpPr>
            <p:spPr>
              <a:xfrm>
                <a:off x="2738817" y="4957033"/>
                <a:ext cx="1041060" cy="331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13" dirty="0">
                    <a:solidFill>
                      <a:prstClr val="white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STEP</a:t>
                </a:r>
                <a:endParaRPr lang="zh-CN" altLang="en-US" sz="1013" dirty="0">
                  <a:solidFill>
                    <a:prstClr val="white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</p:grpSp>
      <p:sp>
        <p:nvSpPr>
          <p:cNvPr id="119" name="文本框 118">
            <a:extLst>
              <a:ext uri="{FF2B5EF4-FFF2-40B4-BE49-F238E27FC236}">
                <a16:creationId xmlns:a16="http://schemas.microsoft.com/office/drawing/2014/main" id="{5FA13F13-2B52-78A7-C09C-8E27FF9C058A}"/>
              </a:ext>
            </a:extLst>
          </p:cNvPr>
          <p:cNvSpPr txBox="1"/>
          <p:nvPr/>
        </p:nvSpPr>
        <p:spPr>
          <a:xfrm>
            <a:off x="2433049" y="4772139"/>
            <a:ext cx="2994852" cy="1027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Instant 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：时间戳</a:t>
            </a: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时间线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err="1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ZoneId</a:t>
            </a: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: 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时区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err="1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ZonedDateTime</a:t>
            </a: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: 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带时区的时间</a:t>
            </a:r>
          </a:p>
        </p:txBody>
      </p:sp>
      <p:sp>
        <p:nvSpPr>
          <p:cNvPr id="1031" name="文本框 1030">
            <a:extLst>
              <a:ext uri="{FF2B5EF4-FFF2-40B4-BE49-F238E27FC236}">
                <a16:creationId xmlns:a16="http://schemas.microsoft.com/office/drawing/2014/main" id="{13F9809D-D5AA-A540-63B6-2CE20AA19D1D}"/>
              </a:ext>
            </a:extLst>
          </p:cNvPr>
          <p:cNvSpPr txBox="1"/>
          <p:nvPr/>
        </p:nvSpPr>
        <p:spPr>
          <a:xfrm>
            <a:off x="8424844" y="4729968"/>
            <a:ext cx="5413389" cy="1030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Period : 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时间间隔（年，月，日）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Duration : 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时间间隔（时、分、秒，纳秒）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ChronoUnit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: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时间间隔 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所有单位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7D58AC7-1F98-B212-F2DF-4D8306D7D29A}"/>
              </a:ext>
            </a:extLst>
          </p:cNvPr>
          <p:cNvSpPr txBox="1"/>
          <p:nvPr/>
        </p:nvSpPr>
        <p:spPr>
          <a:xfrm>
            <a:off x="2412391" y="1308369"/>
            <a:ext cx="4514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FFAB30"/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日历类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1B6D0E-2CED-75F6-9957-4C928F8DB4BB}"/>
              </a:ext>
            </a:extLst>
          </p:cNvPr>
          <p:cNvSpPr txBox="1"/>
          <p:nvPr/>
        </p:nvSpPr>
        <p:spPr>
          <a:xfrm>
            <a:off x="8230740" y="1308368"/>
            <a:ext cx="4514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E8707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日期格式化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E87070"/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类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8766D68-72E8-CEDF-0DF3-BFB90E512FF5}"/>
              </a:ext>
            </a:extLst>
          </p:cNvPr>
          <p:cNvSpPr txBox="1"/>
          <p:nvPr/>
        </p:nvSpPr>
        <p:spPr>
          <a:xfrm>
            <a:off x="2435558" y="4221642"/>
            <a:ext cx="4514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01A2B3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时间类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rgbClr val="01A2B3"/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D6B0046-2E23-39A7-CD7C-751A6BE8D0AF}"/>
              </a:ext>
            </a:extLst>
          </p:cNvPr>
          <p:cNvSpPr txBox="1"/>
          <p:nvPr/>
        </p:nvSpPr>
        <p:spPr>
          <a:xfrm>
            <a:off x="8350876" y="4216795"/>
            <a:ext cx="4514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643B74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工具类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rgbClr val="643B74"/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519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446D06B0-1B65-4615-ADD6-A45CE3278A59}"/>
              </a:ext>
            </a:extLst>
          </p:cNvPr>
          <p:cNvGraphicFramePr>
            <a:graphicFrameLocks noGrp="1"/>
          </p:cNvGraphicFramePr>
          <p:nvPr/>
        </p:nvGraphicFramePr>
        <p:xfrm>
          <a:off x="891032" y="3517559"/>
          <a:ext cx="11136125" cy="1631397"/>
        </p:xfrm>
        <a:graphic>
          <a:graphicData uri="http://schemas.openxmlformats.org/drawingml/2006/table">
            <a:tbl>
              <a:tblPr/>
              <a:tblGrid>
                <a:gridCol w="4796251">
                  <a:extLst>
                    <a:ext uri="{9D8B030D-6E8A-4147-A177-3AD203B41FA5}">
                      <a16:colId xmlns:a16="http://schemas.microsoft.com/office/drawing/2014/main" val="1138920238"/>
                    </a:ext>
                  </a:extLst>
                </a:gridCol>
                <a:gridCol w="6339874">
                  <a:extLst>
                    <a:ext uri="{9D8B030D-6E8A-4147-A177-3AD203B41FA5}">
                      <a16:colId xmlns:a16="http://schemas.microsoft.com/office/drawing/2014/main" val="2086197139"/>
                    </a:ext>
                  </a:extLst>
                </a:gridCol>
              </a:tblGrid>
              <a:tr h="49489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方法名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示例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419644"/>
                  </a:ext>
                </a:extLst>
              </a:tr>
              <a:tr h="78814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 static </a:t>
                      </a:r>
                      <a:r>
                        <a:rPr kumimoji="0" lang="en-US" altLang="zh-CN" sz="12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Xxxx</a:t>
                      </a:r>
                      <a:r>
                        <a:rPr kumimoji="0" lang="en-US" altLang="zh-CN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now(): </a:t>
                      </a:r>
                      <a:r>
                        <a:rPr kumimoji="0" lang="zh-CN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获取系统当前时间对应的该对象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LocaDate</a:t>
                      </a:r>
                      <a:r>
                        <a:rPr kumimoji="0" lang="en-US" altLang="zh-CN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</a:t>
                      </a:r>
                      <a:r>
                        <a:rPr kumimoji="0" lang="en-US" altLang="zh-CN" sz="12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ld</a:t>
                      </a:r>
                      <a:r>
                        <a:rPr kumimoji="0" lang="en-US" altLang="zh-CN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= </a:t>
                      </a:r>
                      <a:r>
                        <a:rPr kumimoji="0" lang="en-US" altLang="zh-CN" sz="12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LocalDate.now</a:t>
                      </a:r>
                      <a:r>
                        <a:rPr kumimoji="0" lang="en-US" altLang="zh-CN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();</a:t>
                      </a:r>
                      <a:br>
                        <a:rPr kumimoji="0" lang="en-US" altLang="zh-CN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</a:br>
                      <a:r>
                        <a:rPr kumimoji="0" lang="en-US" altLang="zh-CN" sz="12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LocalTime</a:t>
                      </a:r>
                      <a:r>
                        <a:rPr kumimoji="0" lang="en-US" altLang="zh-CN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</a:t>
                      </a:r>
                      <a:r>
                        <a:rPr kumimoji="0" lang="en-US" altLang="zh-CN" sz="12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lt</a:t>
                      </a:r>
                      <a:r>
                        <a:rPr kumimoji="0" lang="en-US" altLang="zh-CN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= </a:t>
                      </a:r>
                      <a:r>
                        <a:rPr kumimoji="0" lang="en-US" altLang="zh-CN" sz="12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LocalTime.now</a:t>
                      </a:r>
                      <a:r>
                        <a:rPr kumimoji="0" lang="en-US" altLang="zh-CN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();</a:t>
                      </a:r>
                      <a:br>
                        <a:rPr kumimoji="0" lang="en-US" altLang="zh-CN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</a:br>
                      <a:r>
                        <a:rPr kumimoji="0" lang="en-US" altLang="zh-CN" sz="12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LocalDateTime</a:t>
                      </a:r>
                      <a:r>
                        <a:rPr kumimoji="0" lang="en-US" altLang="zh-CN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</a:t>
                      </a:r>
                      <a:r>
                        <a:rPr kumimoji="0" lang="en-US" altLang="zh-CN" sz="12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ldt</a:t>
                      </a:r>
                      <a:r>
                        <a:rPr kumimoji="0" lang="en-US" altLang="zh-CN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= </a:t>
                      </a:r>
                      <a:r>
                        <a:rPr kumimoji="0" lang="en-US" altLang="zh-CN" sz="12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LocalDateTime.now</a:t>
                      </a:r>
                      <a:r>
                        <a:rPr kumimoji="0" lang="en-US" altLang="zh-CN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();</a:t>
                      </a:r>
                      <a:endParaRPr kumimoji="0" lang="zh-CN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203927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7D64771E-523D-4561-ACDE-FDD93A0B8230}"/>
              </a:ext>
            </a:extLst>
          </p:cNvPr>
          <p:cNvSpPr txBox="1"/>
          <p:nvPr/>
        </p:nvSpPr>
        <p:spPr>
          <a:xfrm>
            <a:off x="806704" y="1124923"/>
            <a:ext cx="10596880" cy="2273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LocalDate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：代表本地日期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年、月、日、星期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LocalTime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：代表本地时间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时、分、秒、纳秒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 err="1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LocalDateTime</a:t>
            </a:r>
            <a:r>
              <a:rPr lang="zh-CN" altLang="en-US" sz="16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：代表本地日期、时间</a:t>
            </a:r>
            <a:r>
              <a:rPr lang="en-US" altLang="zh-CN" sz="16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6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年、月、日、星期、时、分、秒、纳秒</a:t>
            </a:r>
            <a:r>
              <a:rPr lang="en-US" altLang="zh-CN" sz="16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获取对象</a:t>
            </a:r>
            <a:endParaRPr lang="en-US" altLang="zh-CN" sz="1600" b="1" dirty="0">
              <a:solidFill>
                <a:srgbClr val="C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B508E1F-0E8E-7C3A-072C-C01B00424B8C}"/>
              </a:ext>
            </a:extLst>
          </p:cNvPr>
          <p:cNvGraphicFramePr>
            <a:graphicFrameLocks noGrp="1"/>
          </p:cNvGraphicFramePr>
          <p:nvPr/>
        </p:nvGraphicFramePr>
        <p:xfrm>
          <a:off x="891033" y="5162953"/>
          <a:ext cx="11136126" cy="1136502"/>
        </p:xfrm>
        <a:graphic>
          <a:graphicData uri="http://schemas.openxmlformats.org/drawingml/2006/table">
            <a:tbl>
              <a:tblPr/>
              <a:tblGrid>
                <a:gridCol w="4796251">
                  <a:extLst>
                    <a:ext uri="{9D8B030D-6E8A-4147-A177-3AD203B41FA5}">
                      <a16:colId xmlns:a16="http://schemas.microsoft.com/office/drawing/2014/main" val="3857733850"/>
                    </a:ext>
                  </a:extLst>
                </a:gridCol>
                <a:gridCol w="6339875">
                  <a:extLst>
                    <a:ext uri="{9D8B030D-6E8A-4147-A177-3AD203B41FA5}">
                      <a16:colId xmlns:a16="http://schemas.microsoft.com/office/drawing/2014/main" val="281090711"/>
                    </a:ext>
                  </a:extLst>
                </a:gridCol>
              </a:tblGrid>
              <a:tr h="5561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 static </a:t>
                      </a:r>
                      <a:r>
                        <a:rPr kumimoji="0" lang="en-US" altLang="zh-CN" sz="12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Xxxx</a:t>
                      </a:r>
                      <a:r>
                        <a:rPr kumimoji="0" lang="en-US" altLang="zh-CN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of(…)</a:t>
                      </a:r>
                      <a:r>
                        <a:rPr kumimoji="0" lang="zh-CN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：获取指定时间的对象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LocalDate</a:t>
                      </a:r>
                      <a:r>
                        <a:rPr kumimoji="0" lang="en-US" altLang="zh-CN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localDate1 = </a:t>
                      </a:r>
                      <a:r>
                        <a:rPr kumimoji="0" lang="en-US" altLang="zh-CN" sz="12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LocalDate.of</a:t>
                      </a:r>
                      <a:r>
                        <a:rPr kumimoji="0" lang="en-US" altLang="zh-CN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(2099 , 11,11);</a:t>
                      </a:r>
                      <a:br>
                        <a:rPr kumimoji="0" lang="en-US" altLang="zh-CN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</a:br>
                      <a:r>
                        <a:rPr kumimoji="0" lang="en-US" altLang="zh-CN" sz="12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LocalTime</a:t>
                      </a:r>
                      <a:r>
                        <a:rPr kumimoji="0" lang="en-US" altLang="zh-CN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localTime1 = </a:t>
                      </a:r>
                      <a:r>
                        <a:rPr kumimoji="0" lang="en-US" altLang="zh-CN" sz="12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LocalTime.of</a:t>
                      </a:r>
                      <a:r>
                        <a:rPr kumimoji="0" lang="en-US" altLang="zh-CN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(9,  8, 59);</a:t>
                      </a:r>
                      <a:br>
                        <a:rPr kumimoji="0" lang="en-US" altLang="zh-CN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</a:br>
                      <a:r>
                        <a:rPr kumimoji="0" lang="en-US" altLang="zh-CN" sz="12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LocalDateTime</a:t>
                      </a:r>
                      <a:r>
                        <a:rPr kumimoji="0" lang="en-US" altLang="zh-CN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localDateTime1 = </a:t>
                      </a:r>
                      <a:r>
                        <a:rPr kumimoji="0" lang="en-US" altLang="zh-CN" sz="12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LocalDateTime.of</a:t>
                      </a:r>
                      <a:r>
                        <a:rPr kumimoji="0" lang="en-US" altLang="zh-CN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(2025, 11, 16, 14, 30, 01);</a:t>
                      </a:r>
                      <a:endParaRPr kumimoji="0" lang="zh-CN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525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811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7D64771E-523D-4561-ACDE-FDD93A0B8230}"/>
              </a:ext>
            </a:extLst>
          </p:cNvPr>
          <p:cNvSpPr txBox="1"/>
          <p:nvPr/>
        </p:nvSpPr>
        <p:spPr>
          <a:xfrm>
            <a:off x="7496753" y="3308286"/>
            <a:ext cx="3888543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获取年月日时分秒的相关方法</a:t>
            </a:r>
            <a:endParaRPr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BBD76904-F477-558A-9827-61749BEE1325}"/>
              </a:ext>
            </a:extLst>
          </p:cNvPr>
          <p:cNvGraphicFramePr>
            <a:graphicFrameLocks noGrp="1"/>
          </p:cNvGraphicFramePr>
          <p:nvPr/>
        </p:nvGraphicFramePr>
        <p:xfrm>
          <a:off x="806704" y="1788211"/>
          <a:ext cx="10890899" cy="434200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841355">
                  <a:extLst>
                    <a:ext uri="{9D8B030D-6E8A-4147-A177-3AD203B41FA5}">
                      <a16:colId xmlns:a16="http://schemas.microsoft.com/office/drawing/2014/main" val="3210881917"/>
                    </a:ext>
                  </a:extLst>
                </a:gridCol>
                <a:gridCol w="5049544">
                  <a:extLst>
                    <a:ext uri="{9D8B030D-6E8A-4147-A177-3AD203B41FA5}">
                      <a16:colId xmlns:a16="http://schemas.microsoft.com/office/drawing/2014/main" val="688925314"/>
                    </a:ext>
                  </a:extLst>
                </a:gridCol>
              </a:tblGrid>
              <a:tr h="4824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latin typeface="Consolas" panose="020B0609020204030204" pitchFamily="49" charset="0"/>
                        </a:rPr>
                        <a:t>方法名</a:t>
                      </a:r>
                    </a:p>
                  </a:txBody>
                  <a:tcP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latin typeface="Consolas" panose="020B0609020204030204" pitchFamily="49" charset="0"/>
                        </a:rPr>
                        <a:t>功能</a:t>
                      </a:r>
                    </a:p>
                  </a:txBody>
                  <a:tcP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026943"/>
                  </a:ext>
                </a:extLst>
              </a:tr>
              <a:tr h="4824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</a:rPr>
                        <a:t>int </a:t>
                      </a:r>
                      <a:r>
                        <a:rPr lang="en-US" altLang="zh-CN" sz="18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</a:rPr>
                        <a:t>getYear</a:t>
                      </a:r>
                      <a:r>
                        <a:rPr lang="en-US" altLang="zh-CN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zh-CN" altLang="en-US" sz="1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获取年份字段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388712"/>
                  </a:ext>
                </a:extLst>
              </a:tr>
              <a:tr h="4824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</a:rPr>
                        <a:t>Month </a:t>
                      </a:r>
                      <a:r>
                        <a:rPr lang="en-US" altLang="zh-CN" sz="18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</a:rPr>
                        <a:t>getMonth</a:t>
                      </a:r>
                      <a:r>
                        <a:rPr lang="en-US" altLang="zh-CN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zh-CN" altLang="en-US" sz="1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使用 </a:t>
                      </a:r>
                      <a:r>
                        <a:rPr lang="en-US" altLang="zh-CN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Month </a:t>
                      </a:r>
                      <a:r>
                        <a:rPr lang="zh-CN" alt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枚举获取年份字段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277489"/>
                  </a:ext>
                </a:extLst>
              </a:tr>
              <a:tr h="4824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</a:rPr>
                        <a:t>int </a:t>
                      </a:r>
                      <a:r>
                        <a:rPr lang="en-US" altLang="zh-CN" sz="18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</a:rPr>
                        <a:t>getMonthValue</a:t>
                      </a:r>
                      <a:r>
                        <a:rPr lang="en-US" altLang="zh-CN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zh-CN" altLang="en-US" sz="1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获取</a:t>
                      </a:r>
                      <a:r>
                        <a:rPr lang="en-US" altLang="zh-CN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r>
                        <a:rPr lang="zh-CN" alt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到</a:t>
                      </a:r>
                      <a:r>
                        <a:rPr lang="en-US" altLang="zh-CN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12</a:t>
                      </a:r>
                      <a:r>
                        <a:rPr lang="zh-CN" alt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之间的月份字段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921026"/>
                  </a:ext>
                </a:extLst>
              </a:tr>
              <a:tr h="4824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</a:rPr>
                        <a:t>int </a:t>
                      </a:r>
                      <a:r>
                        <a:rPr lang="en-US" altLang="zh-CN" sz="18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</a:rPr>
                        <a:t>getDayOfMonth</a:t>
                      </a:r>
                      <a:r>
                        <a:rPr lang="en-US" altLang="zh-CN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zh-CN" altLang="en-US" sz="1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获取日期字段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369878"/>
                  </a:ext>
                </a:extLst>
              </a:tr>
              <a:tr h="4824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8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</a:rPr>
                        <a:t>DayOfWeek</a:t>
                      </a:r>
                      <a:r>
                        <a:rPr lang="en-US" altLang="zh-CN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zh-CN" sz="18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</a:rPr>
                        <a:t>getDayOfWeek</a:t>
                      </a:r>
                      <a:r>
                        <a:rPr lang="en-US" altLang="zh-CN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zh-CN" altLang="en-US" sz="1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获取星期几字段，即枚举 </a:t>
                      </a:r>
                      <a:r>
                        <a:rPr lang="en-US" altLang="zh-CN" sz="18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DayOfWeek</a:t>
                      </a:r>
                      <a:endParaRPr lang="zh-CN" altLang="en-US" sz="1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512646"/>
                  </a:ext>
                </a:extLst>
              </a:tr>
              <a:tr h="4824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</a:rPr>
                        <a:t>int </a:t>
                      </a:r>
                      <a:r>
                        <a:rPr lang="en-US" altLang="zh-CN" sz="18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</a:rPr>
                        <a:t>getHour</a:t>
                      </a:r>
                      <a:r>
                        <a:rPr lang="en-US" altLang="zh-CN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zh-CN" altLang="en-US" sz="1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获取当日时间字段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298657"/>
                  </a:ext>
                </a:extLst>
              </a:tr>
              <a:tr h="4824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</a:rPr>
                        <a:t>int </a:t>
                      </a:r>
                      <a:r>
                        <a:rPr lang="en-US" altLang="zh-CN" sz="18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</a:rPr>
                        <a:t>getMinute</a:t>
                      </a:r>
                      <a:r>
                        <a:rPr lang="en-US" altLang="zh-CN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zh-CN" altLang="en-US" sz="1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获取分钟字段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054995"/>
                  </a:ext>
                </a:extLst>
              </a:tr>
              <a:tr h="4824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</a:rPr>
                        <a:t>int </a:t>
                      </a:r>
                      <a:r>
                        <a:rPr lang="en-US" altLang="zh-CN" sz="18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</a:rPr>
                        <a:t>getSecond</a:t>
                      </a:r>
                      <a:r>
                        <a:rPr lang="en-US" altLang="zh-CN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</a:rPr>
                        <a:t>()</a:t>
                      </a:r>
                      <a:endParaRPr lang="zh-CN" altLang="en-US" sz="1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获取第二分钟字段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2402807"/>
                  </a:ext>
                </a:extLst>
              </a:tr>
            </a:tbl>
          </a:graphicData>
        </a:graphic>
      </p:graphicFrame>
      <p:sp>
        <p:nvSpPr>
          <p:cNvPr id="7" name="TextBox 2">
            <a:extLst>
              <a:ext uri="{FF2B5EF4-FFF2-40B4-BE49-F238E27FC236}">
                <a16:creationId xmlns:a16="http://schemas.microsoft.com/office/drawing/2014/main" id="{46951505-0936-93C5-4544-A36CE9B5FCB0}"/>
              </a:ext>
            </a:extLst>
          </p:cNvPr>
          <p:cNvSpPr txBox="1"/>
          <p:nvPr/>
        </p:nvSpPr>
        <p:spPr>
          <a:xfrm>
            <a:off x="806704" y="1001172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获取年月日时分秒相关的方法</a:t>
            </a:r>
          </a:p>
        </p:txBody>
      </p:sp>
    </p:spTree>
    <p:extLst>
      <p:ext uri="{BB962C8B-B14F-4D97-AF65-F5344CB8AC3E}">
        <p14:creationId xmlns:p14="http://schemas.microsoft.com/office/powerpoint/2010/main" val="3582780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46951505-0936-93C5-4544-A36CE9B5FCB0}"/>
              </a:ext>
            </a:extLst>
          </p:cNvPr>
          <p:cNvSpPr txBox="1"/>
          <p:nvPr/>
        </p:nvSpPr>
        <p:spPr>
          <a:xfrm>
            <a:off x="806704" y="1001172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修改年月日时分秒相关的方法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8BCD26A-6314-6B4C-2FCF-4EE6DF51A700}"/>
              </a:ext>
            </a:extLst>
          </p:cNvPr>
          <p:cNvGraphicFramePr>
            <a:graphicFrameLocks noGrp="1"/>
          </p:cNvGraphicFramePr>
          <p:nvPr/>
        </p:nvGraphicFramePr>
        <p:xfrm>
          <a:off x="817881" y="2317953"/>
          <a:ext cx="9567090" cy="2627272"/>
        </p:xfrm>
        <a:graphic>
          <a:graphicData uri="http://schemas.openxmlformats.org/drawingml/2006/table">
            <a:tbl>
              <a:tblPr/>
              <a:tblGrid>
                <a:gridCol w="5533308">
                  <a:extLst>
                    <a:ext uri="{9D8B030D-6E8A-4147-A177-3AD203B41FA5}">
                      <a16:colId xmlns:a16="http://schemas.microsoft.com/office/drawing/2014/main" val="1138920238"/>
                    </a:ext>
                  </a:extLst>
                </a:gridCol>
                <a:gridCol w="4033782">
                  <a:extLst>
                    <a:ext uri="{9D8B030D-6E8A-4147-A177-3AD203B41FA5}">
                      <a16:colId xmlns:a16="http://schemas.microsoft.com/office/drawing/2014/main" val="432614512"/>
                    </a:ext>
                  </a:extLst>
                </a:gridCol>
              </a:tblGrid>
              <a:tr h="62569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400" b="1" kern="12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方法名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400" b="1" kern="12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说明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419644"/>
                  </a:ext>
                </a:extLst>
              </a:tr>
              <a:tr h="443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4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withHour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、</a:t>
                      </a:r>
                      <a:r>
                        <a:rPr lang="en-US" altLang="zh-CN" sz="14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withMinute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、</a:t>
                      </a:r>
                      <a:r>
                        <a:rPr lang="en-US" altLang="zh-CN" sz="14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withSecond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、</a:t>
                      </a:r>
                      <a:r>
                        <a:rPr lang="en-US" altLang="zh-CN" sz="14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withNano</a:t>
                      </a:r>
                      <a:endParaRPr lang="zh-CN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400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修改时间，返回新时间对象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203927"/>
                  </a:ext>
                </a:extLst>
              </a:tr>
              <a:tr h="58287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4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plusHours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、</a:t>
                      </a:r>
                      <a:r>
                        <a:rPr lang="en-US" altLang="zh-CN" sz="14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plusMinutes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、</a:t>
                      </a:r>
                      <a:r>
                        <a:rPr lang="en-US" altLang="zh-CN" sz="14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plusSeconds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、</a:t>
                      </a:r>
                      <a:r>
                        <a:rPr lang="en-US" altLang="zh-CN" sz="14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plusNanos</a:t>
                      </a:r>
                      <a:endParaRPr lang="zh-CN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把某个信息</a:t>
                      </a:r>
                      <a:r>
                        <a:rPr lang="zh-CN" altLang="en-US" sz="1400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加多少，返回新时间对象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539613"/>
                  </a:ext>
                </a:extLst>
              </a:tr>
              <a:tr h="48769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4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minusHours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、</a:t>
                      </a:r>
                      <a:r>
                        <a:rPr lang="en-US" altLang="zh-CN" sz="14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minusMinutes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、</a:t>
                      </a:r>
                      <a:r>
                        <a:rPr lang="en-US" altLang="zh-CN" sz="14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minusSeconds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、</a:t>
                      </a:r>
                      <a:r>
                        <a:rPr lang="en-US" altLang="zh-CN" sz="14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minusNanos</a:t>
                      </a:r>
                      <a:endParaRPr lang="zh-CN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把某个信息</a:t>
                      </a:r>
                      <a:r>
                        <a:rPr lang="zh-CN" altLang="en-US" sz="1400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减多少，返回新时间对象</a:t>
                      </a:r>
                      <a:endParaRPr lang="en-US" altLang="zh-CN" sz="1400" kern="12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165722"/>
                  </a:ext>
                </a:extLst>
              </a:tr>
              <a:tr h="48769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equals </a:t>
                      </a:r>
                      <a:r>
                        <a:rPr lang="en-US" altLang="zh-CN" sz="14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isBefore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</a:t>
                      </a:r>
                      <a:r>
                        <a:rPr lang="en-US" altLang="zh-CN" sz="14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isAfter</a:t>
                      </a:r>
                      <a:endParaRPr lang="zh-CN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判断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个时间对象，是否相等，在前还是在后 </a:t>
                      </a:r>
                      <a:endParaRPr lang="en-US" altLang="zh-CN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65315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F9D5B446-19B8-EA6C-B5C7-FF55ADF9F1AB}"/>
              </a:ext>
            </a:extLst>
          </p:cNvPr>
          <p:cNvSpPr txBox="1"/>
          <p:nvPr/>
        </p:nvSpPr>
        <p:spPr>
          <a:xfrm>
            <a:off x="817881" y="1555562"/>
            <a:ext cx="11831319" cy="519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600" b="0" i="0" dirty="0" err="1">
                <a:solidFill>
                  <a:srgbClr val="393939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LocalDateTime</a:t>
            </a:r>
            <a:r>
              <a:rPr lang="en-US" altLang="zh-CN" sz="1600" b="0" i="0" dirty="0">
                <a:solidFill>
                  <a:srgbClr val="393939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b="0" i="0" dirty="0">
                <a:solidFill>
                  <a:srgbClr val="393939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b="0" i="0" dirty="0" err="1">
                <a:solidFill>
                  <a:srgbClr val="393939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LocalDate</a:t>
            </a:r>
            <a:r>
              <a:rPr lang="en-US" altLang="zh-CN" sz="1600" b="0" i="0" dirty="0">
                <a:solidFill>
                  <a:srgbClr val="393939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b="0" i="0" dirty="0">
                <a:solidFill>
                  <a:srgbClr val="393939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b="0" i="0" dirty="0" err="1">
                <a:solidFill>
                  <a:srgbClr val="393939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LocalTime</a:t>
            </a:r>
            <a:r>
              <a:rPr lang="en-US" altLang="zh-CN" sz="1600" b="0" i="0" dirty="0">
                <a:solidFill>
                  <a:srgbClr val="393939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b="0" i="0" dirty="0">
                <a:solidFill>
                  <a:srgbClr val="393939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都是不可变的</a:t>
            </a:r>
            <a:r>
              <a:rPr lang="en-US" altLang="zh-CN" sz="1600" b="0" i="0" dirty="0">
                <a:solidFill>
                  <a:srgbClr val="393939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 </a:t>
            </a:r>
            <a:r>
              <a:rPr lang="zh-CN" altLang="en-US" sz="1600" b="0" i="0" dirty="0">
                <a:solidFill>
                  <a:srgbClr val="393939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下列方法返回的是一个新的</a:t>
            </a:r>
            <a:r>
              <a:rPr lang="zh-CN" altLang="en-US" sz="1600" dirty="0">
                <a:solidFill>
                  <a:srgbClr val="39393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</a:t>
            </a:r>
            <a:endParaRPr lang="zh-CN" altLang="en-US" sz="1600" b="0" i="0" dirty="0">
              <a:solidFill>
                <a:srgbClr val="393939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229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27A9140-B133-F6D3-E81B-4EDA02735171}"/>
              </a:ext>
            </a:extLst>
          </p:cNvPr>
          <p:cNvSpPr txBox="1"/>
          <p:nvPr/>
        </p:nvSpPr>
        <p:spPr>
          <a:xfrm>
            <a:off x="3573693" y="2644170"/>
            <a:ext cx="50446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时间 </a:t>
            </a:r>
            <a:r>
              <a:rPr lang="en-US" altLang="zh-CN" sz="9600" dirty="0">
                <a:latin typeface="Consolas" panose="020B0609020204030204" pitchFamily="49" charset="0"/>
                <a:ea typeface="杨任东竹石体-Bold" panose="02000000000000000000" pitchFamily="2" charset="-122"/>
              </a:rPr>
              <a:t>API</a:t>
            </a:r>
            <a:endParaRPr lang="zh-CN" altLang="en-US" sz="8800" dirty="0">
              <a:latin typeface="Consolas" panose="020B0609020204030204" pitchFamily="49" charset="0"/>
              <a:ea typeface="杨任东竹石体-Bold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8924471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36">
            <a:extLst>
              <a:ext uri="{FF2B5EF4-FFF2-40B4-BE49-F238E27FC236}">
                <a16:creationId xmlns:a16="http://schemas.microsoft.com/office/drawing/2014/main" id="{D7F8DFF4-F20A-442D-965E-835C3AECC388}"/>
              </a:ext>
            </a:extLst>
          </p:cNvPr>
          <p:cNvSpPr/>
          <p:nvPr/>
        </p:nvSpPr>
        <p:spPr>
          <a:xfrm>
            <a:off x="2109260" y="3039925"/>
            <a:ext cx="1439333" cy="480483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Alibaba PuHuiTi R"/>
              </a:rPr>
              <a:t>LocalDate</a:t>
            </a:r>
            <a:endParaRPr lang="zh-CN" altLang="en-US" sz="1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Alibaba PuHuiTi R"/>
            </a:endParaRPr>
          </a:p>
        </p:txBody>
      </p:sp>
      <p:sp>
        <p:nvSpPr>
          <p:cNvPr id="9" name="圆角矩形 99">
            <a:extLst>
              <a:ext uri="{FF2B5EF4-FFF2-40B4-BE49-F238E27FC236}">
                <a16:creationId xmlns:a16="http://schemas.microsoft.com/office/drawing/2014/main" id="{1A59090E-765A-41CE-B862-394D1FB1B4AE}"/>
              </a:ext>
            </a:extLst>
          </p:cNvPr>
          <p:cNvSpPr/>
          <p:nvPr/>
        </p:nvSpPr>
        <p:spPr>
          <a:xfrm>
            <a:off x="6111876" y="3031458"/>
            <a:ext cx="1439333" cy="480483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Alibaba PuHuiTi R"/>
              </a:rPr>
              <a:t>LocalTime</a:t>
            </a:r>
            <a:endParaRPr lang="zh-CN" altLang="en-US" sz="1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Alibaba PuHuiTi R"/>
            </a:endParaRPr>
          </a:p>
        </p:txBody>
      </p:sp>
      <p:sp>
        <p:nvSpPr>
          <p:cNvPr id="10" name="圆角矩形 100">
            <a:extLst>
              <a:ext uri="{FF2B5EF4-FFF2-40B4-BE49-F238E27FC236}">
                <a16:creationId xmlns:a16="http://schemas.microsoft.com/office/drawing/2014/main" id="{75BD5E63-8707-425F-9210-A1CF8CD7FCAE}"/>
              </a:ext>
            </a:extLst>
          </p:cNvPr>
          <p:cNvSpPr/>
          <p:nvPr/>
        </p:nvSpPr>
        <p:spPr>
          <a:xfrm>
            <a:off x="4109509" y="2089542"/>
            <a:ext cx="2002367" cy="47836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Alibaba PuHuiTi R"/>
              </a:rPr>
              <a:t>LocalDateTime</a:t>
            </a:r>
            <a:endParaRPr lang="zh-CN" altLang="en-US" sz="1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Alibaba PuHuiTi R"/>
            </a:endParaRPr>
          </a:p>
        </p:txBody>
      </p:sp>
      <p:cxnSp>
        <p:nvCxnSpPr>
          <p:cNvPr id="11" name="曲线连接符 7177">
            <a:extLst>
              <a:ext uri="{FF2B5EF4-FFF2-40B4-BE49-F238E27FC236}">
                <a16:creationId xmlns:a16="http://schemas.microsoft.com/office/drawing/2014/main" id="{D8F3F6CC-1130-474E-91D9-0354046DF90B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 rot="5400000">
            <a:off x="3733802" y="1663034"/>
            <a:ext cx="472016" cy="2281766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曲线连接符 7179">
            <a:extLst>
              <a:ext uri="{FF2B5EF4-FFF2-40B4-BE49-F238E27FC236}">
                <a16:creationId xmlns:a16="http://schemas.microsoft.com/office/drawing/2014/main" id="{CF8AA15A-AA72-44BE-AE08-D262F6867E62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 rot="16200000" flipH="1">
            <a:off x="5739344" y="1939258"/>
            <a:ext cx="463549" cy="1720850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AB974324-3C2F-4F38-BDFD-A80BAEFE9CA8}"/>
              </a:ext>
            </a:extLst>
          </p:cNvPr>
          <p:cNvGraphicFramePr>
            <a:graphicFrameLocks noGrp="1"/>
          </p:cNvGraphicFramePr>
          <p:nvPr/>
        </p:nvGraphicFramePr>
        <p:xfrm>
          <a:off x="806703" y="4119560"/>
          <a:ext cx="9747250" cy="1699635"/>
        </p:xfrm>
        <a:graphic>
          <a:graphicData uri="http://schemas.openxmlformats.org/drawingml/2006/table">
            <a:tbl>
              <a:tblPr/>
              <a:tblGrid>
                <a:gridCol w="4514279">
                  <a:extLst>
                    <a:ext uri="{9D8B030D-6E8A-4147-A177-3AD203B41FA5}">
                      <a16:colId xmlns:a16="http://schemas.microsoft.com/office/drawing/2014/main" val="1138920238"/>
                    </a:ext>
                  </a:extLst>
                </a:gridCol>
                <a:gridCol w="5232971">
                  <a:extLst>
                    <a:ext uri="{9D8B030D-6E8A-4147-A177-3AD203B41FA5}">
                      <a16:colId xmlns:a16="http://schemas.microsoft.com/office/drawing/2014/main" val="432614512"/>
                    </a:ext>
                  </a:extLst>
                </a:gridCol>
              </a:tblGrid>
              <a:tr h="4852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/>
                          <a:cs typeface="Alibaba PuHuiTi R" pitchFamily="18" charset="-122"/>
                        </a:rPr>
                        <a:t>方法名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/>
                          <a:cs typeface="Alibaba PuHuiTi R" pitchFamily="18" charset="-122"/>
                        </a:rPr>
                        <a:t>说明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419644"/>
                  </a:ext>
                </a:extLst>
              </a:tr>
              <a:tr h="65822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 </a:t>
                      </a:r>
                      <a:r>
                        <a:rPr lang="en-US" altLang="zh-CN" sz="1600" dirty="0" err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LocalDate</a:t>
                      </a:r>
                      <a:r>
                        <a:rPr lang="en-US" altLang="zh-CN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</a:t>
                      </a:r>
                      <a:r>
                        <a:rPr lang="en-US" altLang="zh-CN" sz="1600" dirty="0" err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toLocalDate</a:t>
                      </a:r>
                      <a:r>
                        <a:rPr lang="en-US" altLang="zh-CN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()</a:t>
                      </a:r>
                      <a:endParaRPr lang="zh-CN" altLang="en-US" sz="16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转换成一个</a:t>
                      </a: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LocalDate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对象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203927"/>
                  </a:ext>
                </a:extLst>
              </a:tr>
              <a:tr h="5561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public </a:t>
                      </a: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LocalTime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</a:t>
                      </a: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toLocalTime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()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转换成一个</a:t>
                      </a: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LocalTime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对象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539613"/>
                  </a:ext>
                </a:extLst>
              </a:tr>
            </a:tbl>
          </a:graphicData>
        </a:graphic>
      </p:graphicFrame>
      <p:sp>
        <p:nvSpPr>
          <p:cNvPr id="2" name="TextBox 2">
            <a:extLst>
              <a:ext uri="{FF2B5EF4-FFF2-40B4-BE49-F238E27FC236}">
                <a16:creationId xmlns:a16="http://schemas.microsoft.com/office/drawing/2014/main" id="{AEB0790B-3B15-D91E-F334-977934BDF48B}"/>
              </a:ext>
            </a:extLst>
          </p:cNvPr>
          <p:cNvSpPr txBox="1"/>
          <p:nvPr/>
        </p:nvSpPr>
        <p:spPr>
          <a:xfrm>
            <a:off x="806703" y="1001172"/>
            <a:ext cx="6194171" cy="572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en-US" altLang="zh-CN" b="1" dirty="0" err="1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LocalDateTime</a:t>
            </a:r>
            <a:r>
              <a:rPr lang="en-US" altLang="zh-CN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转 </a:t>
            </a:r>
            <a:r>
              <a:rPr lang="en-US" altLang="zh-CN" b="1" dirty="0" err="1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LocalDate</a:t>
            </a:r>
            <a:r>
              <a:rPr lang="en-US" altLang="zh-CN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 </a:t>
            </a:r>
            <a:r>
              <a:rPr lang="en-US" altLang="zh-CN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Local Time</a:t>
            </a:r>
            <a:endParaRPr lang="zh-CN" altLang="en-US" b="1" dirty="0">
              <a:solidFill>
                <a:srgbClr val="AD2B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845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2AEF316-6465-D325-ED64-CCDF47615F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6584" y="1463040"/>
            <a:ext cx="6760616" cy="4511040"/>
          </a:xfrm>
        </p:spPr>
        <p:txBody>
          <a:bodyPr/>
          <a:lstStyle/>
          <a:p>
            <a:r>
              <a:rPr lang="en-US" altLang="zh-CN" dirty="0" err="1">
                <a:latin typeface="Consolas" panose="020B0609020204030204" pitchFamily="49" charset="0"/>
              </a:rPr>
              <a:t>LocalDate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</a:rPr>
              <a:t>LocalTime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</a:rPr>
              <a:t>LocalDateTime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zh-CN" altLang="en-US" dirty="0">
                <a:latin typeface="Consolas" panose="020B0609020204030204" pitchFamily="49" charset="0"/>
              </a:rPr>
              <a:t>对象如何创建</a:t>
            </a:r>
            <a:r>
              <a:rPr lang="en-US" altLang="zh-CN" dirty="0">
                <a:latin typeface="Consolas" panose="020B0609020204030204" pitchFamily="49" charset="0"/>
              </a:rPr>
              <a:t>?</a:t>
            </a:r>
          </a:p>
          <a:p>
            <a:pPr lvl="1"/>
            <a:r>
              <a:rPr lang="en-US" altLang="zh-CN" b="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now : </a:t>
            </a:r>
            <a:r>
              <a:rPr lang="zh-CN" altLang="en-US" b="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当前时间</a:t>
            </a:r>
            <a:endParaRPr lang="en-US" altLang="zh-CN" b="0" dirty="0">
              <a:solidFill>
                <a:srgbClr val="C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/>
            <a:r>
              <a:rPr lang="en-US" altLang="zh-CN" b="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of : </a:t>
            </a:r>
            <a:r>
              <a:rPr lang="zh-CN" altLang="en-US" b="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指定时间</a:t>
            </a:r>
            <a:endParaRPr lang="en-US" altLang="zh-CN" b="0" dirty="0">
              <a:solidFill>
                <a:srgbClr val="C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获取的相关方法是 </a:t>
            </a:r>
            <a:r>
              <a:rPr lang="en-US" altLang="zh-CN" dirty="0">
                <a:latin typeface="Consolas" panose="020B0609020204030204" pitchFamily="49" charset="0"/>
              </a:rPr>
              <a:t>?</a:t>
            </a:r>
          </a:p>
          <a:p>
            <a:pPr lvl="1"/>
            <a:r>
              <a:rPr lang="en-US" altLang="zh-CN" b="0" dirty="0" err="1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getXxx</a:t>
            </a:r>
            <a:r>
              <a:rPr lang="en-US" altLang="zh-CN" b="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();</a:t>
            </a:r>
          </a:p>
          <a:p>
            <a:pPr lvl="1"/>
            <a:r>
              <a:rPr lang="en-US" altLang="zh-CN" b="0" dirty="0" err="1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getYear</a:t>
            </a:r>
            <a:r>
              <a:rPr lang="en-US" altLang="zh-CN" b="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 </a:t>
            </a:r>
            <a:r>
              <a:rPr lang="en-US" altLang="zh-CN" b="0" dirty="0" err="1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getMonth</a:t>
            </a:r>
            <a:r>
              <a:rPr lang="en-US" altLang="zh-CN" b="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 </a:t>
            </a:r>
            <a:r>
              <a:rPr lang="en-US" altLang="zh-CN" b="0" dirty="0" err="1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getMonthValue</a:t>
            </a:r>
            <a:r>
              <a:rPr lang="en-US" altLang="zh-CN" b="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 ...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修改的相关方法是 </a:t>
            </a:r>
            <a:r>
              <a:rPr lang="en-US" altLang="zh-CN" dirty="0">
                <a:latin typeface="Consolas" panose="020B0609020204030204" pitchFamily="49" charset="0"/>
              </a:rPr>
              <a:t>?</a:t>
            </a:r>
          </a:p>
          <a:p>
            <a:pPr lvl="1"/>
            <a:r>
              <a:rPr lang="en-US" altLang="zh-CN" sz="1600" b="0" dirty="0" err="1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withXxx</a:t>
            </a:r>
            <a:r>
              <a:rPr lang="zh-CN" altLang="en-US" sz="1600" b="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：修改</a:t>
            </a:r>
            <a:endParaRPr lang="en-US" altLang="zh-CN" sz="1600" b="0" dirty="0">
              <a:solidFill>
                <a:srgbClr val="C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/>
            <a:r>
              <a:rPr lang="en-US" altLang="zh-CN" sz="1600" b="0" dirty="0" err="1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minusXxx</a:t>
            </a:r>
            <a:r>
              <a:rPr lang="zh-CN" altLang="en-US" sz="1600" b="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：减</a:t>
            </a:r>
            <a:endParaRPr lang="en-US" altLang="zh-CN" sz="1600" b="0" dirty="0">
              <a:solidFill>
                <a:srgbClr val="C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/>
            <a:r>
              <a:rPr lang="en-US" altLang="zh-CN" sz="1600" b="0" dirty="0" err="1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plusXxx</a:t>
            </a:r>
            <a:r>
              <a:rPr lang="en-US" altLang="zh-CN" sz="1600" b="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600" b="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加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注意点：</a:t>
            </a:r>
            <a:endParaRPr lang="en-US" altLang="zh-CN" dirty="0">
              <a:latin typeface="Consolas" panose="020B0609020204030204" pitchFamily="49" charset="0"/>
            </a:endParaRPr>
          </a:p>
          <a:p>
            <a:pPr lvl="1"/>
            <a:r>
              <a:rPr lang="en-US" altLang="zh-CN" sz="1600" b="0" dirty="0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LocalDateTime</a:t>
            </a:r>
            <a:r>
              <a:rPr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b="0" dirty="0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LocalDate</a:t>
            </a:r>
            <a:r>
              <a:rPr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b="0" dirty="0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LocalTime</a:t>
            </a:r>
            <a:r>
              <a:rPr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都是不可变的</a:t>
            </a:r>
            <a:endParaRPr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/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调用修改的相关方法</a:t>
            </a:r>
            <a:r>
              <a:rPr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返回的都是新的对象</a:t>
            </a:r>
            <a:endParaRPr lang="en-US" altLang="zh-CN" sz="1600" b="0" dirty="0">
              <a:solidFill>
                <a:srgbClr val="C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0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1FDE47F-B77A-8FDC-185C-4CE236BE2F10}"/>
              </a:ext>
            </a:extLst>
          </p:cNvPr>
          <p:cNvGrpSpPr/>
          <p:nvPr/>
        </p:nvGrpSpPr>
        <p:grpSpPr>
          <a:xfrm>
            <a:off x="627110" y="1133436"/>
            <a:ext cx="2073230" cy="2584156"/>
            <a:chOff x="2285732" y="3716686"/>
            <a:chExt cx="2763945" cy="3446339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392FBB58-26DB-5D0A-E8C6-4CF5E335E5D9}"/>
                </a:ext>
              </a:extLst>
            </p:cNvPr>
            <p:cNvGrpSpPr/>
            <p:nvPr/>
          </p:nvGrpSpPr>
          <p:grpSpPr>
            <a:xfrm>
              <a:off x="2285732" y="3716686"/>
              <a:ext cx="2763945" cy="3446339"/>
              <a:chOff x="3295851" y="1908877"/>
              <a:chExt cx="3738029" cy="4660916"/>
            </a:xfrm>
          </p:grpSpPr>
          <p:sp>
            <p:nvSpPr>
              <p:cNvPr id="9" name="圆角矩形 83">
                <a:extLst>
                  <a:ext uri="{FF2B5EF4-FFF2-40B4-BE49-F238E27FC236}">
                    <a16:creationId xmlns:a16="http://schemas.microsoft.com/office/drawing/2014/main" id="{818F30CC-452C-9AD5-8AF5-61BC76C7EA3E}"/>
                  </a:ext>
                </a:extLst>
              </p:cNvPr>
              <p:cNvSpPr/>
              <p:nvPr/>
            </p:nvSpPr>
            <p:spPr>
              <a:xfrm rot="2760000">
                <a:off x="3098889" y="2634801"/>
                <a:ext cx="4660916" cy="320906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 dirty="0">
                  <a:solidFill>
                    <a:prstClr val="white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B07FF690-92BB-3D1C-0517-9FF212C5334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295851" y="2263222"/>
                <a:ext cx="2643765" cy="2343150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dirty="0">
                  <a:solidFill>
                    <a:prstClr val="black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1" name="圆角矩形 85">
                <a:extLst>
                  <a:ext uri="{FF2B5EF4-FFF2-40B4-BE49-F238E27FC236}">
                    <a16:creationId xmlns:a16="http://schemas.microsoft.com/office/drawing/2014/main" id="{B61EA7D7-039B-3C2A-3E44-38462DF4D497}"/>
                  </a:ext>
                </a:extLst>
              </p:cNvPr>
              <p:cNvSpPr/>
              <p:nvPr/>
            </p:nvSpPr>
            <p:spPr>
              <a:xfrm rot="2760000">
                <a:off x="3358628" y="2852802"/>
                <a:ext cx="3953506" cy="259256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 dirty="0">
                  <a:solidFill>
                    <a:prstClr val="white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2" name="Freeform 5">
                <a:extLst>
                  <a:ext uri="{FF2B5EF4-FFF2-40B4-BE49-F238E27FC236}">
                    <a16:creationId xmlns:a16="http://schemas.microsoft.com/office/drawing/2014/main" id="{482640B4-6141-ED0E-02E4-82CC5DC31DA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C165"/>
                  </a:gs>
                  <a:gs pos="100000">
                    <a:srgbClr val="FF9A05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rgbClr val="FF9B09"/>
                    </a:gs>
                    <a:gs pos="100000">
                      <a:srgbClr val="FFDBA7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dirty="0">
                  <a:solidFill>
                    <a:prstClr val="black"/>
                  </a:solidFill>
                  <a:latin typeface="印品黑体" panose="00000500000000000000" pitchFamily="2" charset="-122"/>
                </a:endParaRP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C955695-40E1-A217-1AC0-7C7D5F59D4E7}"/>
                </a:ext>
              </a:extLst>
            </p:cNvPr>
            <p:cNvGrpSpPr/>
            <p:nvPr/>
          </p:nvGrpSpPr>
          <p:grpSpPr>
            <a:xfrm>
              <a:off x="2728219" y="4347491"/>
              <a:ext cx="1068358" cy="945830"/>
              <a:chOff x="2711519" y="4342226"/>
              <a:chExt cx="1068358" cy="945830"/>
            </a:xfrm>
          </p:grpSpPr>
          <p:sp>
            <p:nvSpPr>
              <p:cNvPr id="7" name="文本框 26">
                <a:extLst>
                  <a:ext uri="{FF2B5EF4-FFF2-40B4-BE49-F238E27FC236}">
                    <a16:creationId xmlns:a16="http://schemas.microsoft.com/office/drawing/2014/main" id="{2EF9E750-79CC-067B-C227-399DBE9714C0}"/>
                  </a:ext>
                </a:extLst>
              </p:cNvPr>
              <p:cNvSpPr txBox="1"/>
              <p:nvPr/>
            </p:nvSpPr>
            <p:spPr>
              <a:xfrm>
                <a:off x="2711519" y="4342226"/>
                <a:ext cx="1031437" cy="861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prstClr val="white"/>
                    </a:solidFill>
                    <a:latin typeface="印品黑体" panose="00000500000000000000" pitchFamily="2" charset="-122"/>
                  </a:rPr>
                  <a:t>01</a:t>
                </a:r>
                <a:endParaRPr lang="zh-CN" altLang="en-US" sz="3600" dirty="0">
                  <a:solidFill>
                    <a:prstClr val="white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8" name="文本框 27">
                <a:extLst>
                  <a:ext uri="{FF2B5EF4-FFF2-40B4-BE49-F238E27FC236}">
                    <a16:creationId xmlns:a16="http://schemas.microsoft.com/office/drawing/2014/main" id="{364C4238-39A1-7241-33BF-F1BF78A27226}"/>
                  </a:ext>
                </a:extLst>
              </p:cNvPr>
              <p:cNvSpPr txBox="1"/>
              <p:nvPr/>
            </p:nvSpPr>
            <p:spPr>
              <a:xfrm>
                <a:off x="2738817" y="4957034"/>
                <a:ext cx="1041060" cy="331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13" dirty="0">
                    <a:solidFill>
                      <a:prstClr val="white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STEP</a:t>
                </a:r>
                <a:endParaRPr lang="zh-CN" altLang="en-US" sz="1013" dirty="0">
                  <a:solidFill>
                    <a:prstClr val="white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B8093AB-2D19-71DA-2C5E-FEE2BDBC73C3}"/>
              </a:ext>
            </a:extLst>
          </p:cNvPr>
          <p:cNvGrpSpPr/>
          <p:nvPr/>
        </p:nvGrpSpPr>
        <p:grpSpPr>
          <a:xfrm>
            <a:off x="627109" y="3968938"/>
            <a:ext cx="2066086" cy="2584156"/>
            <a:chOff x="3885937" y="2769115"/>
            <a:chExt cx="2754422" cy="3446339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6189C619-91E9-E4D8-343F-349DD72D7320}"/>
                </a:ext>
              </a:extLst>
            </p:cNvPr>
            <p:cNvGrpSpPr/>
            <p:nvPr/>
          </p:nvGrpSpPr>
          <p:grpSpPr>
            <a:xfrm>
              <a:off x="3885937" y="2769115"/>
              <a:ext cx="2754422" cy="3446339"/>
              <a:chOff x="3295850" y="1895995"/>
              <a:chExt cx="3725149" cy="4660916"/>
            </a:xfrm>
          </p:grpSpPr>
          <p:sp>
            <p:nvSpPr>
              <p:cNvPr id="18" name="圆角矩形 92">
                <a:extLst>
                  <a:ext uri="{FF2B5EF4-FFF2-40B4-BE49-F238E27FC236}">
                    <a16:creationId xmlns:a16="http://schemas.microsoft.com/office/drawing/2014/main" id="{EC6D293F-3CAB-BEBD-CEA3-559954CFB526}"/>
                  </a:ext>
                </a:extLst>
              </p:cNvPr>
              <p:cNvSpPr/>
              <p:nvPr/>
            </p:nvSpPr>
            <p:spPr>
              <a:xfrm rot="2760000">
                <a:off x="3086007" y="2621919"/>
                <a:ext cx="4660916" cy="320906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 dirty="0">
                  <a:solidFill>
                    <a:prstClr val="white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31CA63B-3F85-3926-4396-C0807C4BDF0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295850" y="2263222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dirty="0">
                  <a:solidFill>
                    <a:prstClr val="black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20" name="圆角矩形 94">
                <a:extLst>
                  <a:ext uri="{FF2B5EF4-FFF2-40B4-BE49-F238E27FC236}">
                    <a16:creationId xmlns:a16="http://schemas.microsoft.com/office/drawing/2014/main" id="{A34D631E-8514-CBF2-E263-2383C9690831}"/>
                  </a:ext>
                </a:extLst>
              </p:cNvPr>
              <p:cNvSpPr/>
              <p:nvPr/>
            </p:nvSpPr>
            <p:spPr>
              <a:xfrm rot="2760000">
                <a:off x="3384391" y="2878566"/>
                <a:ext cx="3953506" cy="259256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 dirty="0">
                  <a:solidFill>
                    <a:prstClr val="white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1810C6DB-59B3-CF6C-BEDF-5FC195851EF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1BDD1"/>
                  </a:gs>
                  <a:gs pos="100000">
                    <a:srgbClr val="0194A3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rgbClr val="0194A3"/>
                    </a:gs>
                    <a:gs pos="100000">
                      <a:srgbClr val="01CFE5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dirty="0">
                  <a:solidFill>
                    <a:prstClr val="black"/>
                  </a:solidFill>
                  <a:latin typeface="印品黑体" panose="00000500000000000000" pitchFamily="2" charset="-122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55A46E8-95C4-D9B9-8536-BFCE727345E6}"/>
                </a:ext>
              </a:extLst>
            </p:cNvPr>
            <p:cNvGrpSpPr/>
            <p:nvPr/>
          </p:nvGrpSpPr>
          <p:grpSpPr>
            <a:xfrm>
              <a:off x="4352303" y="3414855"/>
              <a:ext cx="1045498" cy="945829"/>
              <a:chOff x="2734379" y="4342226"/>
              <a:chExt cx="1045498" cy="945829"/>
            </a:xfrm>
          </p:grpSpPr>
          <p:sp>
            <p:nvSpPr>
              <p:cNvPr id="16" name="文本框 32">
                <a:extLst>
                  <a:ext uri="{FF2B5EF4-FFF2-40B4-BE49-F238E27FC236}">
                    <a16:creationId xmlns:a16="http://schemas.microsoft.com/office/drawing/2014/main" id="{AD53215F-689C-B452-8384-2AB6B4509356}"/>
                  </a:ext>
                </a:extLst>
              </p:cNvPr>
              <p:cNvSpPr txBox="1"/>
              <p:nvPr/>
            </p:nvSpPr>
            <p:spPr>
              <a:xfrm>
                <a:off x="2734379" y="4342226"/>
                <a:ext cx="1031437" cy="861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prstClr val="white"/>
                    </a:solidFill>
                    <a:latin typeface="印品黑体" panose="00000500000000000000" pitchFamily="2" charset="-122"/>
                  </a:rPr>
                  <a:t>03</a:t>
                </a:r>
                <a:endParaRPr lang="zh-CN" altLang="en-US" sz="3600" dirty="0">
                  <a:solidFill>
                    <a:prstClr val="white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7" name="文本框 33">
                <a:extLst>
                  <a:ext uri="{FF2B5EF4-FFF2-40B4-BE49-F238E27FC236}">
                    <a16:creationId xmlns:a16="http://schemas.microsoft.com/office/drawing/2014/main" id="{A7B50E3B-BA8B-76B1-26D5-022D97B204F1}"/>
                  </a:ext>
                </a:extLst>
              </p:cNvPr>
              <p:cNvSpPr txBox="1"/>
              <p:nvPr/>
            </p:nvSpPr>
            <p:spPr>
              <a:xfrm>
                <a:off x="2738817" y="4957033"/>
                <a:ext cx="1041060" cy="331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13" dirty="0">
                    <a:solidFill>
                      <a:prstClr val="white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STEP</a:t>
                </a:r>
                <a:endParaRPr lang="zh-CN" altLang="en-US" sz="1013" dirty="0">
                  <a:solidFill>
                    <a:prstClr val="white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</p:grpSp>
      <p:sp>
        <p:nvSpPr>
          <p:cNvPr id="109" name="文本框 108">
            <a:extLst>
              <a:ext uri="{FF2B5EF4-FFF2-40B4-BE49-F238E27FC236}">
                <a16:creationId xmlns:a16="http://schemas.microsoft.com/office/drawing/2014/main" id="{6F81BCCD-90CC-0AED-C86D-DC6C807E26FA}"/>
              </a:ext>
            </a:extLst>
          </p:cNvPr>
          <p:cNvSpPr txBox="1"/>
          <p:nvPr/>
        </p:nvSpPr>
        <p:spPr>
          <a:xfrm>
            <a:off x="2433049" y="1840989"/>
            <a:ext cx="4181624" cy="1030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LocalDate </a:t>
            </a:r>
            <a:r>
              <a:rPr lang="zh-CN" altLang="it-IT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年、月、日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err="1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LocalTime</a:t>
            </a: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it-IT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时、分、秒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err="1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LocalDateTime</a:t>
            </a: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it-IT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年、月、日、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时、分、秒</a:t>
            </a: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2E06B8BE-B39F-F254-D234-1D327CF5730D}"/>
              </a:ext>
            </a:extLst>
          </p:cNvPr>
          <p:cNvSpPr txBox="1"/>
          <p:nvPr/>
        </p:nvSpPr>
        <p:spPr>
          <a:xfrm>
            <a:off x="8300790" y="1778870"/>
            <a:ext cx="3700709" cy="1027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DateTimeFormatter 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用于时间的格式化和解析</a:t>
            </a:r>
            <a:endParaRPr lang="zh-CN" altLang="en-US" sz="1400" dirty="0"/>
          </a:p>
          <a:p>
            <a:pPr>
              <a:lnSpc>
                <a:spcPct val="150000"/>
              </a:lnSpc>
            </a:pP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C686005-6144-6C30-13F5-EF00A988DBCC}"/>
              </a:ext>
            </a:extLst>
          </p:cNvPr>
          <p:cNvGrpSpPr/>
          <p:nvPr/>
        </p:nvGrpSpPr>
        <p:grpSpPr>
          <a:xfrm>
            <a:off x="6677690" y="3968938"/>
            <a:ext cx="2066086" cy="2584156"/>
            <a:chOff x="7094696" y="911444"/>
            <a:chExt cx="2754422" cy="3446339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20B9F07F-9BB4-68D3-11D0-D75C6F2510E3}"/>
                </a:ext>
              </a:extLst>
            </p:cNvPr>
            <p:cNvGrpSpPr/>
            <p:nvPr/>
          </p:nvGrpSpPr>
          <p:grpSpPr>
            <a:xfrm>
              <a:off x="7094696" y="911444"/>
              <a:ext cx="2754422" cy="3446339"/>
              <a:chOff x="3295850" y="1895995"/>
              <a:chExt cx="3725149" cy="4660916"/>
            </a:xfrm>
          </p:grpSpPr>
          <p:sp>
            <p:nvSpPr>
              <p:cNvPr id="36" name="圆角矩形 110">
                <a:extLst>
                  <a:ext uri="{FF2B5EF4-FFF2-40B4-BE49-F238E27FC236}">
                    <a16:creationId xmlns:a16="http://schemas.microsoft.com/office/drawing/2014/main" id="{BA7F6E1E-C311-FD42-EBF7-6B54BFFBA257}"/>
                  </a:ext>
                </a:extLst>
              </p:cNvPr>
              <p:cNvSpPr/>
              <p:nvPr/>
            </p:nvSpPr>
            <p:spPr>
              <a:xfrm rot="2760000">
                <a:off x="3086007" y="2621919"/>
                <a:ext cx="4660916" cy="320906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 dirty="0">
                  <a:solidFill>
                    <a:prstClr val="white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37" name="Freeform 5">
                <a:extLst>
                  <a:ext uri="{FF2B5EF4-FFF2-40B4-BE49-F238E27FC236}">
                    <a16:creationId xmlns:a16="http://schemas.microsoft.com/office/drawing/2014/main" id="{CB08EBBD-A4F1-06B0-4BFC-6A53A3096D6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295850" y="2263222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dirty="0">
                  <a:solidFill>
                    <a:prstClr val="black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38" name="圆角矩形 112">
                <a:extLst>
                  <a:ext uri="{FF2B5EF4-FFF2-40B4-BE49-F238E27FC236}">
                    <a16:creationId xmlns:a16="http://schemas.microsoft.com/office/drawing/2014/main" id="{70FBACA8-A95B-3BC0-CE45-7E425872304C}"/>
                  </a:ext>
                </a:extLst>
              </p:cNvPr>
              <p:cNvSpPr/>
              <p:nvPr/>
            </p:nvSpPr>
            <p:spPr>
              <a:xfrm rot="2760000">
                <a:off x="3371510" y="2878566"/>
                <a:ext cx="3953505" cy="259256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 dirty="0">
                  <a:solidFill>
                    <a:prstClr val="white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39" name="Freeform 5">
                <a:extLst>
                  <a:ext uri="{FF2B5EF4-FFF2-40B4-BE49-F238E27FC236}">
                    <a16:creationId xmlns:a16="http://schemas.microsoft.com/office/drawing/2014/main" id="{9666BC54-3681-B2F5-964E-68EEE2AE71F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68A"/>
                  </a:gs>
                  <a:gs pos="100000">
                    <a:srgbClr val="553363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100000">
                      <a:srgbClr val="8F54A6"/>
                    </a:gs>
                    <a:gs pos="0">
                      <a:srgbClr val="4A2C56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dirty="0">
                  <a:solidFill>
                    <a:prstClr val="black"/>
                  </a:solidFill>
                  <a:latin typeface="印品黑体" panose="00000500000000000000" pitchFamily="2" charset="-122"/>
                </a:endParaRP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65E01CF0-05C2-2EE4-8575-F45B9CB8A2C9}"/>
                </a:ext>
              </a:extLst>
            </p:cNvPr>
            <p:cNvGrpSpPr/>
            <p:nvPr/>
          </p:nvGrpSpPr>
          <p:grpSpPr>
            <a:xfrm>
              <a:off x="7551706" y="1553014"/>
              <a:ext cx="1045498" cy="945829"/>
              <a:chOff x="2734379" y="4342226"/>
              <a:chExt cx="1045498" cy="945829"/>
            </a:xfrm>
          </p:grpSpPr>
          <p:sp>
            <p:nvSpPr>
              <p:cNvPr id="34" name="文本框 38">
                <a:extLst>
                  <a:ext uri="{FF2B5EF4-FFF2-40B4-BE49-F238E27FC236}">
                    <a16:creationId xmlns:a16="http://schemas.microsoft.com/office/drawing/2014/main" id="{AC67D00B-3222-610B-ADF4-8DAE6B56B372}"/>
                  </a:ext>
                </a:extLst>
              </p:cNvPr>
              <p:cNvSpPr txBox="1"/>
              <p:nvPr/>
            </p:nvSpPr>
            <p:spPr>
              <a:xfrm>
                <a:off x="2734379" y="4342226"/>
                <a:ext cx="1031437" cy="861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prstClr val="white"/>
                    </a:solidFill>
                    <a:latin typeface="印品黑体" panose="00000500000000000000" pitchFamily="2" charset="-122"/>
                  </a:rPr>
                  <a:t>04</a:t>
                </a:r>
                <a:endParaRPr lang="zh-CN" altLang="en-US" sz="3600" dirty="0">
                  <a:solidFill>
                    <a:prstClr val="white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35" name="文本框 39">
                <a:extLst>
                  <a:ext uri="{FF2B5EF4-FFF2-40B4-BE49-F238E27FC236}">
                    <a16:creationId xmlns:a16="http://schemas.microsoft.com/office/drawing/2014/main" id="{BF68F39A-063E-D238-ABDE-268F2E5AA33D}"/>
                  </a:ext>
                </a:extLst>
              </p:cNvPr>
              <p:cNvSpPr txBox="1"/>
              <p:nvPr/>
            </p:nvSpPr>
            <p:spPr>
              <a:xfrm>
                <a:off x="2738817" y="4957033"/>
                <a:ext cx="1041060" cy="331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13" dirty="0">
                    <a:solidFill>
                      <a:prstClr val="white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STEP</a:t>
                </a:r>
                <a:endParaRPr lang="zh-CN" altLang="en-US" sz="1013" dirty="0">
                  <a:solidFill>
                    <a:prstClr val="white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D3E86F2-F77C-BB0C-B219-68CEB80BA469}"/>
              </a:ext>
            </a:extLst>
          </p:cNvPr>
          <p:cNvGrpSpPr/>
          <p:nvPr/>
        </p:nvGrpSpPr>
        <p:grpSpPr>
          <a:xfrm>
            <a:off x="6677690" y="1133436"/>
            <a:ext cx="2066086" cy="2584156"/>
            <a:chOff x="5489223" y="1837839"/>
            <a:chExt cx="2754422" cy="3446339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9BF23AEF-DBE8-5E04-4271-E0BD125AC639}"/>
                </a:ext>
              </a:extLst>
            </p:cNvPr>
            <p:cNvGrpSpPr/>
            <p:nvPr/>
          </p:nvGrpSpPr>
          <p:grpSpPr>
            <a:xfrm>
              <a:off x="5489223" y="1837839"/>
              <a:ext cx="2754422" cy="3446339"/>
              <a:chOff x="3295850" y="1895995"/>
              <a:chExt cx="3725149" cy="4660916"/>
            </a:xfrm>
          </p:grpSpPr>
          <p:sp>
            <p:nvSpPr>
              <p:cNvPr id="27" name="圆角矩形 101">
                <a:extLst>
                  <a:ext uri="{FF2B5EF4-FFF2-40B4-BE49-F238E27FC236}">
                    <a16:creationId xmlns:a16="http://schemas.microsoft.com/office/drawing/2014/main" id="{BF5E5435-6ED9-B691-3A43-1B1EC73DD895}"/>
                  </a:ext>
                </a:extLst>
              </p:cNvPr>
              <p:cNvSpPr/>
              <p:nvPr/>
            </p:nvSpPr>
            <p:spPr>
              <a:xfrm rot="2760000">
                <a:off x="3086007" y="2621919"/>
                <a:ext cx="4660916" cy="320906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 dirty="0">
                  <a:solidFill>
                    <a:prstClr val="white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28" name="Freeform 5">
                <a:extLst>
                  <a:ext uri="{FF2B5EF4-FFF2-40B4-BE49-F238E27FC236}">
                    <a16:creationId xmlns:a16="http://schemas.microsoft.com/office/drawing/2014/main" id="{E45E7031-8A95-56A9-845A-BAD9C2D6F22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295850" y="2263222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dirty="0">
                  <a:solidFill>
                    <a:prstClr val="black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29" name="圆角矩形 103">
                <a:extLst>
                  <a:ext uri="{FF2B5EF4-FFF2-40B4-BE49-F238E27FC236}">
                    <a16:creationId xmlns:a16="http://schemas.microsoft.com/office/drawing/2014/main" id="{AC37CB25-6023-FAD4-5525-94CC8278FE66}"/>
                  </a:ext>
                </a:extLst>
              </p:cNvPr>
              <p:cNvSpPr/>
              <p:nvPr/>
            </p:nvSpPr>
            <p:spPr>
              <a:xfrm rot="2760000">
                <a:off x="3371510" y="2878566"/>
                <a:ext cx="3953505" cy="259256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 dirty="0">
                  <a:solidFill>
                    <a:prstClr val="white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FD29A291-6CB4-D9C1-A540-283ED66B48B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EC8C8C"/>
                  </a:gs>
                  <a:gs pos="100000">
                    <a:srgbClr val="E35353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rgbClr val="E35353"/>
                    </a:gs>
                    <a:gs pos="100000">
                      <a:srgbClr val="F1A9A9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dirty="0">
                  <a:solidFill>
                    <a:prstClr val="black"/>
                  </a:solidFill>
                  <a:latin typeface="印品黑体" panose="00000500000000000000" pitchFamily="2" charset="-122"/>
                </a:endParaRP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49A25ABC-D30F-99DF-2272-C754EA7691AF}"/>
                </a:ext>
              </a:extLst>
            </p:cNvPr>
            <p:cNvGrpSpPr/>
            <p:nvPr/>
          </p:nvGrpSpPr>
          <p:grpSpPr>
            <a:xfrm>
              <a:off x="5937544" y="2483578"/>
              <a:ext cx="1045498" cy="945829"/>
              <a:chOff x="2734379" y="4342226"/>
              <a:chExt cx="1045498" cy="945829"/>
            </a:xfrm>
          </p:grpSpPr>
          <p:sp>
            <p:nvSpPr>
              <p:cNvPr id="25" name="文本框 35">
                <a:extLst>
                  <a:ext uri="{FF2B5EF4-FFF2-40B4-BE49-F238E27FC236}">
                    <a16:creationId xmlns:a16="http://schemas.microsoft.com/office/drawing/2014/main" id="{055DC111-45D2-F775-502D-48C29A8DA934}"/>
                  </a:ext>
                </a:extLst>
              </p:cNvPr>
              <p:cNvSpPr txBox="1"/>
              <p:nvPr/>
            </p:nvSpPr>
            <p:spPr>
              <a:xfrm>
                <a:off x="2734379" y="4342226"/>
                <a:ext cx="1031437" cy="861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prstClr val="white"/>
                    </a:solidFill>
                    <a:latin typeface="印品黑体" panose="00000500000000000000" pitchFamily="2" charset="-122"/>
                  </a:rPr>
                  <a:t>02</a:t>
                </a:r>
                <a:endParaRPr lang="zh-CN" altLang="en-US" sz="3600" dirty="0">
                  <a:solidFill>
                    <a:prstClr val="white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26" name="文本框 36">
                <a:extLst>
                  <a:ext uri="{FF2B5EF4-FFF2-40B4-BE49-F238E27FC236}">
                    <a16:creationId xmlns:a16="http://schemas.microsoft.com/office/drawing/2014/main" id="{45BC93BB-BF9C-4041-76BE-673192129007}"/>
                  </a:ext>
                </a:extLst>
              </p:cNvPr>
              <p:cNvSpPr txBox="1"/>
              <p:nvPr/>
            </p:nvSpPr>
            <p:spPr>
              <a:xfrm>
                <a:off x="2738817" y="4957033"/>
                <a:ext cx="1041060" cy="331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13" dirty="0">
                    <a:solidFill>
                      <a:prstClr val="white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STEP</a:t>
                </a:r>
                <a:endParaRPr lang="zh-CN" altLang="en-US" sz="1013" dirty="0">
                  <a:solidFill>
                    <a:prstClr val="white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</p:grpSp>
      <p:sp>
        <p:nvSpPr>
          <p:cNvPr id="119" name="文本框 118">
            <a:extLst>
              <a:ext uri="{FF2B5EF4-FFF2-40B4-BE49-F238E27FC236}">
                <a16:creationId xmlns:a16="http://schemas.microsoft.com/office/drawing/2014/main" id="{5FA13F13-2B52-78A7-C09C-8E27FF9C058A}"/>
              </a:ext>
            </a:extLst>
          </p:cNvPr>
          <p:cNvSpPr txBox="1"/>
          <p:nvPr/>
        </p:nvSpPr>
        <p:spPr>
          <a:xfrm>
            <a:off x="2433049" y="4772139"/>
            <a:ext cx="2994852" cy="1027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Instant 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：时间戳</a:t>
            </a: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时间线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err="1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ZoneId</a:t>
            </a: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: 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时区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err="1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ZonedDateTime</a:t>
            </a: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: 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带时区的时间</a:t>
            </a:r>
          </a:p>
        </p:txBody>
      </p:sp>
      <p:sp>
        <p:nvSpPr>
          <p:cNvPr id="1031" name="文本框 1030">
            <a:extLst>
              <a:ext uri="{FF2B5EF4-FFF2-40B4-BE49-F238E27FC236}">
                <a16:creationId xmlns:a16="http://schemas.microsoft.com/office/drawing/2014/main" id="{13F9809D-D5AA-A540-63B6-2CE20AA19D1D}"/>
              </a:ext>
            </a:extLst>
          </p:cNvPr>
          <p:cNvSpPr txBox="1"/>
          <p:nvPr/>
        </p:nvSpPr>
        <p:spPr>
          <a:xfrm>
            <a:off x="8424844" y="4729968"/>
            <a:ext cx="5413389" cy="1027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Period : 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时间间隔（年，月，日）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Duration : 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时间间隔（时、分、秒，纳秒）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ChronoUnit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: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时间间隔 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所有单位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7D58AC7-1F98-B212-F2DF-4D8306D7D29A}"/>
              </a:ext>
            </a:extLst>
          </p:cNvPr>
          <p:cNvSpPr txBox="1"/>
          <p:nvPr/>
        </p:nvSpPr>
        <p:spPr>
          <a:xfrm>
            <a:off x="2412391" y="1308369"/>
            <a:ext cx="4514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FFAB30"/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日历类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1B6D0E-2CED-75F6-9957-4C928F8DB4BB}"/>
              </a:ext>
            </a:extLst>
          </p:cNvPr>
          <p:cNvSpPr txBox="1"/>
          <p:nvPr/>
        </p:nvSpPr>
        <p:spPr>
          <a:xfrm>
            <a:off x="8230740" y="1308368"/>
            <a:ext cx="4514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E8707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日期格式化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E87070"/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类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8766D68-72E8-CEDF-0DF3-BFB90E512FF5}"/>
              </a:ext>
            </a:extLst>
          </p:cNvPr>
          <p:cNvSpPr txBox="1"/>
          <p:nvPr/>
        </p:nvSpPr>
        <p:spPr>
          <a:xfrm>
            <a:off x="2435558" y="4221642"/>
            <a:ext cx="4514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01A2B3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时间类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rgbClr val="01A2B3"/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D6B0046-2E23-39A7-CD7C-751A6BE8D0AF}"/>
              </a:ext>
            </a:extLst>
          </p:cNvPr>
          <p:cNvSpPr txBox="1"/>
          <p:nvPr/>
        </p:nvSpPr>
        <p:spPr>
          <a:xfrm>
            <a:off x="8350876" y="4216795"/>
            <a:ext cx="4514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643B74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工具类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rgbClr val="643B74"/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933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46951505-0936-93C5-4544-A36CE9B5FCB0}"/>
              </a:ext>
            </a:extLst>
          </p:cNvPr>
          <p:cNvSpPr txBox="1"/>
          <p:nvPr/>
        </p:nvSpPr>
        <p:spPr>
          <a:xfrm>
            <a:off x="806704" y="1001172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DateTimeFormatter</a:t>
            </a:r>
            <a:r>
              <a:rPr lang="en-US" altLang="zh-CN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9E2BC1-5690-4D4A-00A5-9DAC6F73DF7C}"/>
              </a:ext>
            </a:extLst>
          </p:cNvPr>
          <p:cNvSpPr txBox="1"/>
          <p:nvPr/>
        </p:nvSpPr>
        <p:spPr>
          <a:xfrm>
            <a:off x="806704" y="1688848"/>
            <a:ext cx="77382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用于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时间的格式化和解析</a:t>
            </a:r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CC0C04A1-6E4C-B311-3EF0-E711A0B846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6764"/>
              </p:ext>
            </p:extLst>
          </p:nvPr>
        </p:nvGraphicFramePr>
        <p:xfrm>
          <a:off x="818031" y="2258527"/>
          <a:ext cx="9349946" cy="1855754"/>
        </p:xfrm>
        <a:graphic>
          <a:graphicData uri="http://schemas.openxmlformats.org/drawingml/2006/table">
            <a:tbl>
              <a:tblPr/>
              <a:tblGrid>
                <a:gridCol w="4949396">
                  <a:extLst>
                    <a:ext uri="{9D8B030D-6E8A-4147-A177-3AD203B41FA5}">
                      <a16:colId xmlns:a16="http://schemas.microsoft.com/office/drawing/2014/main" val="1138920238"/>
                    </a:ext>
                  </a:extLst>
                </a:gridCol>
                <a:gridCol w="4400550">
                  <a:extLst>
                    <a:ext uri="{9D8B030D-6E8A-4147-A177-3AD203B41FA5}">
                      <a16:colId xmlns:a16="http://schemas.microsoft.com/office/drawing/2014/main" val="432614512"/>
                    </a:ext>
                  </a:extLst>
                </a:gridCol>
              </a:tblGrid>
              <a:tr h="6299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方法名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说明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419644"/>
                  </a:ext>
                </a:extLst>
              </a:tr>
              <a:tr h="6129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static DateTimeFormatter </a:t>
                      </a:r>
                      <a:r>
                        <a:rPr lang="en-US" altLang="zh-CN" sz="1600" b="1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ofPattern</a:t>
                      </a:r>
                      <a:r>
                        <a:rPr lang="en-US" altLang="zh-CN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​(</a:t>
                      </a:r>
                      <a:r>
                        <a:rPr lang="zh-CN" altLang="en-US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格式</a:t>
                      </a:r>
                      <a:r>
                        <a:rPr lang="en-US" altLang="zh-CN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) </a:t>
                      </a:r>
                      <a:endParaRPr lang="zh-CN" altLang="en-US" sz="16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Alibaba PuHuiTi R"/>
                        <a:cs typeface="+mn-cs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获取格式对象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203927"/>
                  </a:ext>
                </a:extLst>
              </a:tr>
              <a:tr h="6129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String </a:t>
                      </a:r>
                      <a:r>
                        <a:rPr lang="en-US" altLang="zh-CN" sz="1600" b="1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format</a:t>
                      </a:r>
                      <a:r>
                        <a:rPr lang="en-US" altLang="zh-CN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​(</a:t>
                      </a:r>
                      <a:r>
                        <a:rPr lang="zh-CN" altLang="en-US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时间对象</a:t>
                      </a:r>
                      <a:r>
                        <a:rPr lang="en-US" altLang="zh-CN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) </a:t>
                      </a:r>
                      <a:endParaRPr lang="zh-CN" altLang="en-US" sz="16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Alibaba PuHuiTi R"/>
                        <a:cs typeface="+mn-cs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按照指定方式格式化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880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030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1FDE47F-B77A-8FDC-185C-4CE236BE2F10}"/>
              </a:ext>
            </a:extLst>
          </p:cNvPr>
          <p:cNvGrpSpPr/>
          <p:nvPr/>
        </p:nvGrpSpPr>
        <p:grpSpPr>
          <a:xfrm>
            <a:off x="627110" y="1133436"/>
            <a:ext cx="2073230" cy="2584156"/>
            <a:chOff x="2285732" y="3716686"/>
            <a:chExt cx="2763945" cy="3446339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392FBB58-26DB-5D0A-E8C6-4CF5E335E5D9}"/>
                </a:ext>
              </a:extLst>
            </p:cNvPr>
            <p:cNvGrpSpPr/>
            <p:nvPr/>
          </p:nvGrpSpPr>
          <p:grpSpPr>
            <a:xfrm>
              <a:off x="2285732" y="3716686"/>
              <a:ext cx="2763945" cy="3446339"/>
              <a:chOff x="3295851" y="1908877"/>
              <a:chExt cx="3738029" cy="4660916"/>
            </a:xfrm>
          </p:grpSpPr>
          <p:sp>
            <p:nvSpPr>
              <p:cNvPr id="9" name="圆角矩形 83">
                <a:extLst>
                  <a:ext uri="{FF2B5EF4-FFF2-40B4-BE49-F238E27FC236}">
                    <a16:creationId xmlns:a16="http://schemas.microsoft.com/office/drawing/2014/main" id="{818F30CC-452C-9AD5-8AF5-61BC76C7EA3E}"/>
                  </a:ext>
                </a:extLst>
              </p:cNvPr>
              <p:cNvSpPr/>
              <p:nvPr/>
            </p:nvSpPr>
            <p:spPr>
              <a:xfrm rot="2760000">
                <a:off x="3098889" y="2634801"/>
                <a:ext cx="4660916" cy="320906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 dirty="0">
                  <a:solidFill>
                    <a:prstClr val="white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B07FF690-92BB-3D1C-0517-9FF212C5334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295851" y="2263222"/>
                <a:ext cx="2643765" cy="2343150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dirty="0">
                  <a:solidFill>
                    <a:prstClr val="black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1" name="圆角矩形 85">
                <a:extLst>
                  <a:ext uri="{FF2B5EF4-FFF2-40B4-BE49-F238E27FC236}">
                    <a16:creationId xmlns:a16="http://schemas.microsoft.com/office/drawing/2014/main" id="{B61EA7D7-039B-3C2A-3E44-38462DF4D497}"/>
                  </a:ext>
                </a:extLst>
              </p:cNvPr>
              <p:cNvSpPr/>
              <p:nvPr/>
            </p:nvSpPr>
            <p:spPr>
              <a:xfrm rot="2760000">
                <a:off x="3358628" y="2852802"/>
                <a:ext cx="3953506" cy="259256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 dirty="0">
                  <a:solidFill>
                    <a:prstClr val="white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2" name="Freeform 5">
                <a:extLst>
                  <a:ext uri="{FF2B5EF4-FFF2-40B4-BE49-F238E27FC236}">
                    <a16:creationId xmlns:a16="http://schemas.microsoft.com/office/drawing/2014/main" id="{482640B4-6141-ED0E-02E4-82CC5DC31DA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C165"/>
                  </a:gs>
                  <a:gs pos="100000">
                    <a:srgbClr val="FF9A05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rgbClr val="FF9B09"/>
                    </a:gs>
                    <a:gs pos="100000">
                      <a:srgbClr val="FFDBA7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dirty="0">
                  <a:solidFill>
                    <a:prstClr val="black"/>
                  </a:solidFill>
                  <a:latin typeface="印品黑体" panose="00000500000000000000" pitchFamily="2" charset="-122"/>
                </a:endParaRP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C955695-40E1-A217-1AC0-7C7D5F59D4E7}"/>
                </a:ext>
              </a:extLst>
            </p:cNvPr>
            <p:cNvGrpSpPr/>
            <p:nvPr/>
          </p:nvGrpSpPr>
          <p:grpSpPr>
            <a:xfrm>
              <a:off x="2728219" y="4347491"/>
              <a:ext cx="1068358" cy="945830"/>
              <a:chOff x="2711519" y="4342226"/>
              <a:chExt cx="1068358" cy="945830"/>
            </a:xfrm>
          </p:grpSpPr>
          <p:sp>
            <p:nvSpPr>
              <p:cNvPr id="7" name="文本框 26">
                <a:extLst>
                  <a:ext uri="{FF2B5EF4-FFF2-40B4-BE49-F238E27FC236}">
                    <a16:creationId xmlns:a16="http://schemas.microsoft.com/office/drawing/2014/main" id="{2EF9E750-79CC-067B-C227-399DBE9714C0}"/>
                  </a:ext>
                </a:extLst>
              </p:cNvPr>
              <p:cNvSpPr txBox="1"/>
              <p:nvPr/>
            </p:nvSpPr>
            <p:spPr>
              <a:xfrm>
                <a:off x="2711519" y="4342226"/>
                <a:ext cx="1031437" cy="861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prstClr val="white"/>
                    </a:solidFill>
                    <a:latin typeface="印品黑体" panose="00000500000000000000" pitchFamily="2" charset="-122"/>
                  </a:rPr>
                  <a:t>01</a:t>
                </a:r>
                <a:endParaRPr lang="zh-CN" altLang="en-US" sz="3600" dirty="0">
                  <a:solidFill>
                    <a:prstClr val="white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8" name="文本框 27">
                <a:extLst>
                  <a:ext uri="{FF2B5EF4-FFF2-40B4-BE49-F238E27FC236}">
                    <a16:creationId xmlns:a16="http://schemas.microsoft.com/office/drawing/2014/main" id="{364C4238-39A1-7241-33BF-F1BF78A27226}"/>
                  </a:ext>
                </a:extLst>
              </p:cNvPr>
              <p:cNvSpPr txBox="1"/>
              <p:nvPr/>
            </p:nvSpPr>
            <p:spPr>
              <a:xfrm>
                <a:off x="2738817" y="4957034"/>
                <a:ext cx="1041060" cy="331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13" dirty="0">
                    <a:solidFill>
                      <a:prstClr val="white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STEP</a:t>
                </a:r>
                <a:endParaRPr lang="zh-CN" altLang="en-US" sz="1013" dirty="0">
                  <a:solidFill>
                    <a:prstClr val="white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B8093AB-2D19-71DA-2C5E-FEE2BDBC73C3}"/>
              </a:ext>
            </a:extLst>
          </p:cNvPr>
          <p:cNvGrpSpPr/>
          <p:nvPr/>
        </p:nvGrpSpPr>
        <p:grpSpPr>
          <a:xfrm>
            <a:off x="627109" y="3968938"/>
            <a:ext cx="2066086" cy="2584156"/>
            <a:chOff x="3885937" y="2769115"/>
            <a:chExt cx="2754422" cy="3446339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6189C619-91E9-E4D8-343F-349DD72D7320}"/>
                </a:ext>
              </a:extLst>
            </p:cNvPr>
            <p:cNvGrpSpPr/>
            <p:nvPr/>
          </p:nvGrpSpPr>
          <p:grpSpPr>
            <a:xfrm>
              <a:off x="3885937" y="2769115"/>
              <a:ext cx="2754422" cy="3446339"/>
              <a:chOff x="3295850" y="1895995"/>
              <a:chExt cx="3725149" cy="4660916"/>
            </a:xfrm>
          </p:grpSpPr>
          <p:sp>
            <p:nvSpPr>
              <p:cNvPr id="18" name="圆角矩形 92">
                <a:extLst>
                  <a:ext uri="{FF2B5EF4-FFF2-40B4-BE49-F238E27FC236}">
                    <a16:creationId xmlns:a16="http://schemas.microsoft.com/office/drawing/2014/main" id="{EC6D293F-3CAB-BEBD-CEA3-559954CFB526}"/>
                  </a:ext>
                </a:extLst>
              </p:cNvPr>
              <p:cNvSpPr/>
              <p:nvPr/>
            </p:nvSpPr>
            <p:spPr>
              <a:xfrm rot="2760000">
                <a:off x="3086007" y="2621919"/>
                <a:ext cx="4660916" cy="320906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 dirty="0">
                  <a:solidFill>
                    <a:prstClr val="white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31CA63B-3F85-3926-4396-C0807C4BDF0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295850" y="2263222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dirty="0">
                  <a:solidFill>
                    <a:prstClr val="black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20" name="圆角矩形 94">
                <a:extLst>
                  <a:ext uri="{FF2B5EF4-FFF2-40B4-BE49-F238E27FC236}">
                    <a16:creationId xmlns:a16="http://schemas.microsoft.com/office/drawing/2014/main" id="{A34D631E-8514-CBF2-E263-2383C9690831}"/>
                  </a:ext>
                </a:extLst>
              </p:cNvPr>
              <p:cNvSpPr/>
              <p:nvPr/>
            </p:nvSpPr>
            <p:spPr>
              <a:xfrm rot="2760000">
                <a:off x="3384391" y="2878566"/>
                <a:ext cx="3953506" cy="259256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 dirty="0">
                  <a:solidFill>
                    <a:prstClr val="white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1810C6DB-59B3-CF6C-BEDF-5FC195851EF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1BDD1"/>
                  </a:gs>
                  <a:gs pos="100000">
                    <a:srgbClr val="0194A3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rgbClr val="0194A3"/>
                    </a:gs>
                    <a:gs pos="100000">
                      <a:srgbClr val="01CFE5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dirty="0">
                  <a:solidFill>
                    <a:prstClr val="black"/>
                  </a:solidFill>
                  <a:latin typeface="印品黑体" panose="00000500000000000000" pitchFamily="2" charset="-122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55A46E8-95C4-D9B9-8536-BFCE727345E6}"/>
                </a:ext>
              </a:extLst>
            </p:cNvPr>
            <p:cNvGrpSpPr/>
            <p:nvPr/>
          </p:nvGrpSpPr>
          <p:grpSpPr>
            <a:xfrm>
              <a:off x="4352303" y="3414855"/>
              <a:ext cx="1045498" cy="945829"/>
              <a:chOff x="2734379" y="4342226"/>
              <a:chExt cx="1045498" cy="945829"/>
            </a:xfrm>
          </p:grpSpPr>
          <p:sp>
            <p:nvSpPr>
              <p:cNvPr id="16" name="文本框 32">
                <a:extLst>
                  <a:ext uri="{FF2B5EF4-FFF2-40B4-BE49-F238E27FC236}">
                    <a16:creationId xmlns:a16="http://schemas.microsoft.com/office/drawing/2014/main" id="{AD53215F-689C-B452-8384-2AB6B4509356}"/>
                  </a:ext>
                </a:extLst>
              </p:cNvPr>
              <p:cNvSpPr txBox="1"/>
              <p:nvPr/>
            </p:nvSpPr>
            <p:spPr>
              <a:xfrm>
                <a:off x="2734379" y="4342226"/>
                <a:ext cx="1031437" cy="861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prstClr val="white"/>
                    </a:solidFill>
                    <a:latin typeface="印品黑体" panose="00000500000000000000" pitchFamily="2" charset="-122"/>
                  </a:rPr>
                  <a:t>03</a:t>
                </a:r>
                <a:endParaRPr lang="zh-CN" altLang="en-US" sz="3600" dirty="0">
                  <a:solidFill>
                    <a:prstClr val="white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7" name="文本框 33">
                <a:extLst>
                  <a:ext uri="{FF2B5EF4-FFF2-40B4-BE49-F238E27FC236}">
                    <a16:creationId xmlns:a16="http://schemas.microsoft.com/office/drawing/2014/main" id="{A7B50E3B-BA8B-76B1-26D5-022D97B204F1}"/>
                  </a:ext>
                </a:extLst>
              </p:cNvPr>
              <p:cNvSpPr txBox="1"/>
              <p:nvPr/>
            </p:nvSpPr>
            <p:spPr>
              <a:xfrm>
                <a:off x="2738817" y="4957033"/>
                <a:ext cx="1041060" cy="331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13" dirty="0">
                    <a:solidFill>
                      <a:prstClr val="white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STEP</a:t>
                </a:r>
                <a:endParaRPr lang="zh-CN" altLang="en-US" sz="1013" dirty="0">
                  <a:solidFill>
                    <a:prstClr val="white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</p:grpSp>
      <p:sp>
        <p:nvSpPr>
          <p:cNvPr id="109" name="文本框 108">
            <a:extLst>
              <a:ext uri="{FF2B5EF4-FFF2-40B4-BE49-F238E27FC236}">
                <a16:creationId xmlns:a16="http://schemas.microsoft.com/office/drawing/2014/main" id="{6F81BCCD-90CC-0AED-C86D-DC6C807E26FA}"/>
              </a:ext>
            </a:extLst>
          </p:cNvPr>
          <p:cNvSpPr txBox="1"/>
          <p:nvPr/>
        </p:nvSpPr>
        <p:spPr>
          <a:xfrm>
            <a:off x="2433049" y="1840989"/>
            <a:ext cx="4181624" cy="1030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LocalDate </a:t>
            </a:r>
            <a:r>
              <a:rPr lang="zh-CN" altLang="it-IT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年、月、日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err="1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LocalTime</a:t>
            </a: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it-IT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时、分、秒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err="1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LocalDateTime</a:t>
            </a: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it-IT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年、月、日、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时、分、秒</a:t>
            </a: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2E06B8BE-B39F-F254-D234-1D327CF5730D}"/>
              </a:ext>
            </a:extLst>
          </p:cNvPr>
          <p:cNvSpPr txBox="1"/>
          <p:nvPr/>
        </p:nvSpPr>
        <p:spPr>
          <a:xfrm>
            <a:off x="8300790" y="1778870"/>
            <a:ext cx="3700709" cy="1027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DateTimeFormatter 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用于时间的格式化和解析</a:t>
            </a:r>
            <a:endParaRPr lang="zh-CN" altLang="en-US" sz="1400" dirty="0"/>
          </a:p>
          <a:p>
            <a:pPr>
              <a:lnSpc>
                <a:spcPct val="150000"/>
              </a:lnSpc>
            </a:pP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C686005-6144-6C30-13F5-EF00A988DBCC}"/>
              </a:ext>
            </a:extLst>
          </p:cNvPr>
          <p:cNvGrpSpPr/>
          <p:nvPr/>
        </p:nvGrpSpPr>
        <p:grpSpPr>
          <a:xfrm>
            <a:off x="6677690" y="3968938"/>
            <a:ext cx="2066086" cy="2584156"/>
            <a:chOff x="7094696" y="911444"/>
            <a:chExt cx="2754422" cy="3446339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20B9F07F-9BB4-68D3-11D0-D75C6F2510E3}"/>
                </a:ext>
              </a:extLst>
            </p:cNvPr>
            <p:cNvGrpSpPr/>
            <p:nvPr/>
          </p:nvGrpSpPr>
          <p:grpSpPr>
            <a:xfrm>
              <a:off x="7094696" y="911444"/>
              <a:ext cx="2754422" cy="3446339"/>
              <a:chOff x="3295850" y="1895995"/>
              <a:chExt cx="3725149" cy="4660916"/>
            </a:xfrm>
          </p:grpSpPr>
          <p:sp>
            <p:nvSpPr>
              <p:cNvPr id="36" name="圆角矩形 110">
                <a:extLst>
                  <a:ext uri="{FF2B5EF4-FFF2-40B4-BE49-F238E27FC236}">
                    <a16:creationId xmlns:a16="http://schemas.microsoft.com/office/drawing/2014/main" id="{BA7F6E1E-C311-FD42-EBF7-6B54BFFBA257}"/>
                  </a:ext>
                </a:extLst>
              </p:cNvPr>
              <p:cNvSpPr/>
              <p:nvPr/>
            </p:nvSpPr>
            <p:spPr>
              <a:xfrm rot="2760000">
                <a:off x="3086007" y="2621919"/>
                <a:ext cx="4660916" cy="320906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 dirty="0">
                  <a:solidFill>
                    <a:prstClr val="white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37" name="Freeform 5">
                <a:extLst>
                  <a:ext uri="{FF2B5EF4-FFF2-40B4-BE49-F238E27FC236}">
                    <a16:creationId xmlns:a16="http://schemas.microsoft.com/office/drawing/2014/main" id="{CB08EBBD-A4F1-06B0-4BFC-6A53A3096D6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295850" y="2263222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dirty="0">
                  <a:solidFill>
                    <a:prstClr val="black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38" name="圆角矩形 112">
                <a:extLst>
                  <a:ext uri="{FF2B5EF4-FFF2-40B4-BE49-F238E27FC236}">
                    <a16:creationId xmlns:a16="http://schemas.microsoft.com/office/drawing/2014/main" id="{70FBACA8-A95B-3BC0-CE45-7E425872304C}"/>
                  </a:ext>
                </a:extLst>
              </p:cNvPr>
              <p:cNvSpPr/>
              <p:nvPr/>
            </p:nvSpPr>
            <p:spPr>
              <a:xfrm rot="2760000">
                <a:off x="3371510" y="2878566"/>
                <a:ext cx="3953505" cy="259256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 dirty="0">
                  <a:solidFill>
                    <a:prstClr val="white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39" name="Freeform 5">
                <a:extLst>
                  <a:ext uri="{FF2B5EF4-FFF2-40B4-BE49-F238E27FC236}">
                    <a16:creationId xmlns:a16="http://schemas.microsoft.com/office/drawing/2014/main" id="{9666BC54-3681-B2F5-964E-68EEE2AE71F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68A"/>
                  </a:gs>
                  <a:gs pos="100000">
                    <a:srgbClr val="553363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100000">
                      <a:srgbClr val="8F54A6"/>
                    </a:gs>
                    <a:gs pos="0">
                      <a:srgbClr val="4A2C56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dirty="0">
                  <a:solidFill>
                    <a:prstClr val="black"/>
                  </a:solidFill>
                  <a:latin typeface="印品黑体" panose="00000500000000000000" pitchFamily="2" charset="-122"/>
                </a:endParaRP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65E01CF0-05C2-2EE4-8575-F45B9CB8A2C9}"/>
                </a:ext>
              </a:extLst>
            </p:cNvPr>
            <p:cNvGrpSpPr/>
            <p:nvPr/>
          </p:nvGrpSpPr>
          <p:grpSpPr>
            <a:xfrm>
              <a:off x="7551706" y="1553014"/>
              <a:ext cx="1045498" cy="945829"/>
              <a:chOff x="2734379" y="4342226"/>
              <a:chExt cx="1045498" cy="945829"/>
            </a:xfrm>
          </p:grpSpPr>
          <p:sp>
            <p:nvSpPr>
              <p:cNvPr id="34" name="文本框 38">
                <a:extLst>
                  <a:ext uri="{FF2B5EF4-FFF2-40B4-BE49-F238E27FC236}">
                    <a16:creationId xmlns:a16="http://schemas.microsoft.com/office/drawing/2014/main" id="{AC67D00B-3222-610B-ADF4-8DAE6B56B372}"/>
                  </a:ext>
                </a:extLst>
              </p:cNvPr>
              <p:cNvSpPr txBox="1"/>
              <p:nvPr/>
            </p:nvSpPr>
            <p:spPr>
              <a:xfrm>
                <a:off x="2734379" y="4342226"/>
                <a:ext cx="1031437" cy="861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prstClr val="white"/>
                    </a:solidFill>
                    <a:latin typeface="印品黑体" panose="00000500000000000000" pitchFamily="2" charset="-122"/>
                  </a:rPr>
                  <a:t>04</a:t>
                </a:r>
                <a:endParaRPr lang="zh-CN" altLang="en-US" sz="3600" dirty="0">
                  <a:solidFill>
                    <a:prstClr val="white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35" name="文本框 39">
                <a:extLst>
                  <a:ext uri="{FF2B5EF4-FFF2-40B4-BE49-F238E27FC236}">
                    <a16:creationId xmlns:a16="http://schemas.microsoft.com/office/drawing/2014/main" id="{BF68F39A-063E-D238-ABDE-268F2E5AA33D}"/>
                  </a:ext>
                </a:extLst>
              </p:cNvPr>
              <p:cNvSpPr txBox="1"/>
              <p:nvPr/>
            </p:nvSpPr>
            <p:spPr>
              <a:xfrm>
                <a:off x="2738817" y="4957033"/>
                <a:ext cx="1041060" cy="331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13" dirty="0">
                    <a:solidFill>
                      <a:prstClr val="white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STEP</a:t>
                </a:r>
                <a:endParaRPr lang="zh-CN" altLang="en-US" sz="1013" dirty="0">
                  <a:solidFill>
                    <a:prstClr val="white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D3E86F2-F77C-BB0C-B219-68CEB80BA469}"/>
              </a:ext>
            </a:extLst>
          </p:cNvPr>
          <p:cNvGrpSpPr/>
          <p:nvPr/>
        </p:nvGrpSpPr>
        <p:grpSpPr>
          <a:xfrm>
            <a:off x="6677690" y="1133436"/>
            <a:ext cx="2066086" cy="2584156"/>
            <a:chOff x="5489223" y="1837839"/>
            <a:chExt cx="2754422" cy="3446339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9BF23AEF-DBE8-5E04-4271-E0BD125AC639}"/>
                </a:ext>
              </a:extLst>
            </p:cNvPr>
            <p:cNvGrpSpPr/>
            <p:nvPr/>
          </p:nvGrpSpPr>
          <p:grpSpPr>
            <a:xfrm>
              <a:off x="5489223" y="1837839"/>
              <a:ext cx="2754422" cy="3446339"/>
              <a:chOff x="3295850" y="1895995"/>
              <a:chExt cx="3725149" cy="4660916"/>
            </a:xfrm>
          </p:grpSpPr>
          <p:sp>
            <p:nvSpPr>
              <p:cNvPr id="27" name="圆角矩形 101">
                <a:extLst>
                  <a:ext uri="{FF2B5EF4-FFF2-40B4-BE49-F238E27FC236}">
                    <a16:creationId xmlns:a16="http://schemas.microsoft.com/office/drawing/2014/main" id="{BF5E5435-6ED9-B691-3A43-1B1EC73DD895}"/>
                  </a:ext>
                </a:extLst>
              </p:cNvPr>
              <p:cNvSpPr/>
              <p:nvPr/>
            </p:nvSpPr>
            <p:spPr>
              <a:xfrm rot="2760000">
                <a:off x="3086007" y="2621919"/>
                <a:ext cx="4660916" cy="320906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 dirty="0">
                  <a:solidFill>
                    <a:prstClr val="white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28" name="Freeform 5">
                <a:extLst>
                  <a:ext uri="{FF2B5EF4-FFF2-40B4-BE49-F238E27FC236}">
                    <a16:creationId xmlns:a16="http://schemas.microsoft.com/office/drawing/2014/main" id="{E45E7031-8A95-56A9-845A-BAD9C2D6F22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295850" y="2263222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dirty="0">
                  <a:solidFill>
                    <a:prstClr val="black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29" name="圆角矩形 103">
                <a:extLst>
                  <a:ext uri="{FF2B5EF4-FFF2-40B4-BE49-F238E27FC236}">
                    <a16:creationId xmlns:a16="http://schemas.microsoft.com/office/drawing/2014/main" id="{AC37CB25-6023-FAD4-5525-94CC8278FE66}"/>
                  </a:ext>
                </a:extLst>
              </p:cNvPr>
              <p:cNvSpPr/>
              <p:nvPr/>
            </p:nvSpPr>
            <p:spPr>
              <a:xfrm rot="2760000">
                <a:off x="3371510" y="2878566"/>
                <a:ext cx="3953505" cy="259256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 dirty="0">
                  <a:solidFill>
                    <a:prstClr val="white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FD29A291-6CB4-D9C1-A540-283ED66B48B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EC8C8C"/>
                  </a:gs>
                  <a:gs pos="100000">
                    <a:srgbClr val="E35353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rgbClr val="E35353"/>
                    </a:gs>
                    <a:gs pos="100000">
                      <a:srgbClr val="F1A9A9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dirty="0">
                  <a:solidFill>
                    <a:prstClr val="black"/>
                  </a:solidFill>
                  <a:latin typeface="印品黑体" panose="00000500000000000000" pitchFamily="2" charset="-122"/>
                </a:endParaRP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49A25ABC-D30F-99DF-2272-C754EA7691AF}"/>
                </a:ext>
              </a:extLst>
            </p:cNvPr>
            <p:cNvGrpSpPr/>
            <p:nvPr/>
          </p:nvGrpSpPr>
          <p:grpSpPr>
            <a:xfrm>
              <a:off x="5937544" y="2483578"/>
              <a:ext cx="1045498" cy="945829"/>
              <a:chOff x="2734379" y="4342226"/>
              <a:chExt cx="1045498" cy="945829"/>
            </a:xfrm>
          </p:grpSpPr>
          <p:sp>
            <p:nvSpPr>
              <p:cNvPr id="25" name="文本框 35">
                <a:extLst>
                  <a:ext uri="{FF2B5EF4-FFF2-40B4-BE49-F238E27FC236}">
                    <a16:creationId xmlns:a16="http://schemas.microsoft.com/office/drawing/2014/main" id="{055DC111-45D2-F775-502D-48C29A8DA934}"/>
                  </a:ext>
                </a:extLst>
              </p:cNvPr>
              <p:cNvSpPr txBox="1"/>
              <p:nvPr/>
            </p:nvSpPr>
            <p:spPr>
              <a:xfrm>
                <a:off x="2734379" y="4342226"/>
                <a:ext cx="1031437" cy="861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prstClr val="white"/>
                    </a:solidFill>
                    <a:latin typeface="印品黑体" panose="00000500000000000000" pitchFamily="2" charset="-122"/>
                  </a:rPr>
                  <a:t>02</a:t>
                </a:r>
                <a:endParaRPr lang="zh-CN" altLang="en-US" sz="3600" dirty="0">
                  <a:solidFill>
                    <a:prstClr val="white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26" name="文本框 36">
                <a:extLst>
                  <a:ext uri="{FF2B5EF4-FFF2-40B4-BE49-F238E27FC236}">
                    <a16:creationId xmlns:a16="http://schemas.microsoft.com/office/drawing/2014/main" id="{45BC93BB-BF9C-4041-76BE-673192129007}"/>
                  </a:ext>
                </a:extLst>
              </p:cNvPr>
              <p:cNvSpPr txBox="1"/>
              <p:nvPr/>
            </p:nvSpPr>
            <p:spPr>
              <a:xfrm>
                <a:off x="2738817" y="4957033"/>
                <a:ext cx="1041060" cy="331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13" dirty="0">
                    <a:solidFill>
                      <a:prstClr val="white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STEP</a:t>
                </a:r>
                <a:endParaRPr lang="zh-CN" altLang="en-US" sz="1013" dirty="0">
                  <a:solidFill>
                    <a:prstClr val="white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</p:grpSp>
      <p:sp>
        <p:nvSpPr>
          <p:cNvPr id="119" name="文本框 118">
            <a:extLst>
              <a:ext uri="{FF2B5EF4-FFF2-40B4-BE49-F238E27FC236}">
                <a16:creationId xmlns:a16="http://schemas.microsoft.com/office/drawing/2014/main" id="{5FA13F13-2B52-78A7-C09C-8E27FF9C058A}"/>
              </a:ext>
            </a:extLst>
          </p:cNvPr>
          <p:cNvSpPr txBox="1"/>
          <p:nvPr/>
        </p:nvSpPr>
        <p:spPr>
          <a:xfrm>
            <a:off x="2433049" y="4772139"/>
            <a:ext cx="2994852" cy="1027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Instant 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：时间戳</a:t>
            </a: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时间线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err="1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ZoneId</a:t>
            </a: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: 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时区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err="1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ZonedDateTime</a:t>
            </a: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: 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带时区的时间</a:t>
            </a:r>
          </a:p>
        </p:txBody>
      </p:sp>
      <p:sp>
        <p:nvSpPr>
          <p:cNvPr id="1031" name="文本框 1030">
            <a:extLst>
              <a:ext uri="{FF2B5EF4-FFF2-40B4-BE49-F238E27FC236}">
                <a16:creationId xmlns:a16="http://schemas.microsoft.com/office/drawing/2014/main" id="{13F9809D-D5AA-A540-63B6-2CE20AA19D1D}"/>
              </a:ext>
            </a:extLst>
          </p:cNvPr>
          <p:cNvSpPr txBox="1"/>
          <p:nvPr/>
        </p:nvSpPr>
        <p:spPr>
          <a:xfrm>
            <a:off x="8424844" y="4729968"/>
            <a:ext cx="5413389" cy="1030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Period : 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时间间隔（年，月，日）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Duration : 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时间间隔（时、分、秒，纳秒）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ChronoUnit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: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时间间隔 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所有单位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7D58AC7-1F98-B212-F2DF-4D8306D7D29A}"/>
              </a:ext>
            </a:extLst>
          </p:cNvPr>
          <p:cNvSpPr txBox="1"/>
          <p:nvPr/>
        </p:nvSpPr>
        <p:spPr>
          <a:xfrm>
            <a:off x="2412391" y="1308369"/>
            <a:ext cx="4514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FFAB30"/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日历类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1B6D0E-2CED-75F6-9957-4C928F8DB4BB}"/>
              </a:ext>
            </a:extLst>
          </p:cNvPr>
          <p:cNvSpPr txBox="1"/>
          <p:nvPr/>
        </p:nvSpPr>
        <p:spPr>
          <a:xfrm>
            <a:off x="8230740" y="1308368"/>
            <a:ext cx="4514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E8707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日期格式化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E87070"/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类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8766D68-72E8-CEDF-0DF3-BFB90E512FF5}"/>
              </a:ext>
            </a:extLst>
          </p:cNvPr>
          <p:cNvSpPr txBox="1"/>
          <p:nvPr/>
        </p:nvSpPr>
        <p:spPr>
          <a:xfrm>
            <a:off x="2435558" y="4221642"/>
            <a:ext cx="4514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01A2B3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时间类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rgbClr val="01A2B3"/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D6B0046-2E23-39A7-CD7C-751A6BE8D0AF}"/>
              </a:ext>
            </a:extLst>
          </p:cNvPr>
          <p:cNvSpPr txBox="1"/>
          <p:nvPr/>
        </p:nvSpPr>
        <p:spPr>
          <a:xfrm>
            <a:off x="8350876" y="4216795"/>
            <a:ext cx="4514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643B74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工具类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rgbClr val="643B74"/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719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46951505-0936-93C5-4544-A36CE9B5FCB0}"/>
              </a:ext>
            </a:extLst>
          </p:cNvPr>
          <p:cNvSpPr txBox="1"/>
          <p:nvPr/>
        </p:nvSpPr>
        <p:spPr>
          <a:xfrm>
            <a:off x="806704" y="1001172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en-US" altLang="zh-CN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Instant </a:t>
            </a:r>
            <a:r>
              <a:rPr lang="zh-CN" altLang="en-US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时间戳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9E2BC1-5690-4D4A-00A5-9DAC6F73DF7C}"/>
              </a:ext>
            </a:extLst>
          </p:cNvPr>
          <p:cNvSpPr txBox="1"/>
          <p:nvPr/>
        </p:nvSpPr>
        <p:spPr>
          <a:xfrm>
            <a:off x="806704" y="1688848"/>
            <a:ext cx="77382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用于表示时间的对象</a:t>
            </a:r>
            <a:r>
              <a:rPr lang="en-US" altLang="zh-CN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类似之前所学习的 </a:t>
            </a:r>
            <a:r>
              <a:rPr lang="en-US" altLang="zh-CN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Date</a:t>
            </a: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C2A5DE72-18F7-A8B3-1811-121E76B1A4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018" y="2321139"/>
            <a:ext cx="6303223" cy="584775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Instant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instant 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Instant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now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当前时间戳是：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+ instant);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30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46951505-0936-93C5-4544-A36CE9B5FCB0}"/>
              </a:ext>
            </a:extLst>
          </p:cNvPr>
          <p:cNvSpPr txBox="1"/>
          <p:nvPr/>
        </p:nvSpPr>
        <p:spPr>
          <a:xfrm>
            <a:off x="806704" y="1001172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en-US" altLang="zh-CN" b="1" dirty="0" err="1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ZoneId</a:t>
            </a:r>
            <a:r>
              <a:rPr lang="en-US" altLang="zh-CN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B9977F5-10D0-F10B-0A6C-4BC9D9806F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662833"/>
              </p:ext>
            </p:extLst>
          </p:nvPr>
        </p:nvGraphicFramePr>
        <p:xfrm>
          <a:off x="806704" y="1779320"/>
          <a:ext cx="9022491" cy="2468671"/>
        </p:xfrm>
        <a:graphic>
          <a:graphicData uri="http://schemas.openxmlformats.org/drawingml/2006/table">
            <a:tbl>
              <a:tblPr/>
              <a:tblGrid>
                <a:gridCol w="4697651">
                  <a:extLst>
                    <a:ext uri="{9D8B030D-6E8A-4147-A177-3AD203B41FA5}">
                      <a16:colId xmlns:a16="http://schemas.microsoft.com/office/drawing/2014/main" val="1138920238"/>
                    </a:ext>
                  </a:extLst>
                </a:gridCol>
                <a:gridCol w="4324840">
                  <a:extLst>
                    <a:ext uri="{9D8B030D-6E8A-4147-A177-3AD203B41FA5}">
                      <a16:colId xmlns:a16="http://schemas.microsoft.com/office/drawing/2014/main" val="432614512"/>
                    </a:ext>
                  </a:extLst>
                </a:gridCol>
              </a:tblGrid>
              <a:tr h="6299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方法名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说明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419644"/>
                  </a:ext>
                </a:extLst>
              </a:tr>
              <a:tr h="6129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static Set&lt;String&gt; getAvailableZoneIds​()</a:t>
                      </a:r>
                      <a:endParaRPr lang="zh-CN" altLang="en-US" sz="16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Alibaba PuHuiTi R"/>
                        <a:cs typeface="+mn-cs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获取</a:t>
                      </a:r>
                      <a:r>
                        <a:rPr lang="en-US" altLang="zh-CN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Java</a:t>
                      </a:r>
                      <a:r>
                        <a:rPr lang="zh-CN" altLang="en-US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中支持的所有时区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203927"/>
                  </a:ext>
                </a:extLst>
              </a:tr>
              <a:tr h="6129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static ZoneId systemDefault​()</a:t>
                      </a:r>
                      <a:endParaRPr lang="zh-CN" altLang="en-US" sz="16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Alibaba PuHuiTi R"/>
                        <a:cs typeface="+mn-cs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获取系统默认时区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880021"/>
                  </a:ext>
                </a:extLst>
              </a:tr>
              <a:tr h="6129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static ZoneId of​(String </a:t>
                      </a:r>
                      <a:r>
                        <a:rPr lang="en-US" altLang="zh-CN" sz="160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zoneId</a:t>
                      </a:r>
                      <a:r>
                        <a:rPr lang="en-US" altLang="zh-CN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)</a:t>
                      </a:r>
                      <a:endParaRPr lang="zh-CN" altLang="en-US" sz="16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Alibaba PuHuiTi R"/>
                        <a:cs typeface="+mn-cs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获取一个指定时区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96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29958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46951505-0936-93C5-4544-A36CE9B5FCB0}"/>
              </a:ext>
            </a:extLst>
          </p:cNvPr>
          <p:cNvSpPr txBox="1"/>
          <p:nvPr/>
        </p:nvSpPr>
        <p:spPr>
          <a:xfrm>
            <a:off x="806704" y="1001172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en-US" altLang="zh-CN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Instant </a:t>
            </a:r>
            <a:r>
              <a:rPr lang="zh-CN" altLang="en-US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时间戳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9E2BC1-5690-4D4A-00A5-9DAC6F73DF7C}"/>
              </a:ext>
            </a:extLst>
          </p:cNvPr>
          <p:cNvSpPr txBox="1"/>
          <p:nvPr/>
        </p:nvSpPr>
        <p:spPr>
          <a:xfrm>
            <a:off x="806704" y="1688848"/>
            <a:ext cx="77382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用于表示时间的对象</a:t>
            </a:r>
            <a:r>
              <a:rPr lang="en-US" altLang="zh-CN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类似之前所学习的 </a:t>
            </a:r>
            <a:r>
              <a:rPr lang="en-US" altLang="zh-CN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Date</a:t>
            </a: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C6493DD0-D6FD-0F83-E906-3415F3406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074463"/>
              </p:ext>
            </p:extLst>
          </p:nvPr>
        </p:nvGraphicFramePr>
        <p:xfrm>
          <a:off x="886902" y="2142236"/>
          <a:ext cx="9349946" cy="4307422"/>
        </p:xfrm>
        <a:graphic>
          <a:graphicData uri="http://schemas.openxmlformats.org/drawingml/2006/table">
            <a:tbl>
              <a:tblPr/>
              <a:tblGrid>
                <a:gridCol w="4949396">
                  <a:extLst>
                    <a:ext uri="{9D8B030D-6E8A-4147-A177-3AD203B41FA5}">
                      <a16:colId xmlns:a16="http://schemas.microsoft.com/office/drawing/2014/main" val="1138920238"/>
                    </a:ext>
                  </a:extLst>
                </a:gridCol>
                <a:gridCol w="4400550">
                  <a:extLst>
                    <a:ext uri="{9D8B030D-6E8A-4147-A177-3AD203B41FA5}">
                      <a16:colId xmlns:a16="http://schemas.microsoft.com/office/drawing/2014/main" val="432614512"/>
                    </a:ext>
                  </a:extLst>
                </a:gridCol>
              </a:tblGrid>
              <a:tr h="6299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方法名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说明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419644"/>
                  </a:ext>
                </a:extLst>
              </a:tr>
              <a:tr h="6129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static Instant </a:t>
                      </a:r>
                      <a:r>
                        <a:rPr lang="en-US" altLang="zh-CN" sz="1600" b="1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now</a:t>
                      </a:r>
                      <a:r>
                        <a:rPr lang="en-US" altLang="zh-CN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​() </a:t>
                      </a:r>
                      <a:endParaRPr lang="zh-CN" altLang="en-US" sz="16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Alibaba PuHuiTi R"/>
                        <a:cs typeface="+mn-cs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获取当前时间的</a:t>
                      </a:r>
                      <a:r>
                        <a:rPr lang="en-US" altLang="zh-CN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Instant</a:t>
                      </a:r>
                      <a:r>
                        <a:rPr lang="zh-CN" altLang="en-US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对象（标准时间）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203927"/>
                  </a:ext>
                </a:extLst>
              </a:tr>
              <a:tr h="6129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static Instant </a:t>
                      </a:r>
                      <a:r>
                        <a:rPr lang="en-US" altLang="zh-CN" sz="1600" b="1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ofXxxx</a:t>
                      </a:r>
                      <a:r>
                        <a:rPr lang="en-US" altLang="zh-CN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​(long </a:t>
                      </a:r>
                      <a:r>
                        <a:rPr lang="en-US" altLang="zh-CN" sz="160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epochMilli</a:t>
                      </a:r>
                      <a:r>
                        <a:rPr lang="en-US" altLang="zh-CN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) </a:t>
                      </a:r>
                      <a:endParaRPr lang="zh-CN" altLang="en-US" sz="16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Alibaba PuHuiTi R"/>
                        <a:cs typeface="+mn-cs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根据（秒</a:t>
                      </a:r>
                      <a:r>
                        <a:rPr lang="en-US" altLang="zh-CN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/</a:t>
                      </a:r>
                      <a:r>
                        <a:rPr lang="zh-CN" altLang="en-US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毫秒</a:t>
                      </a:r>
                      <a:r>
                        <a:rPr lang="en-US" altLang="zh-CN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/</a:t>
                      </a:r>
                      <a:r>
                        <a:rPr lang="zh-CN" altLang="en-US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纳秒）获取</a:t>
                      </a:r>
                      <a:r>
                        <a:rPr lang="en-US" altLang="zh-CN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Instant</a:t>
                      </a:r>
                      <a:r>
                        <a:rPr lang="zh-CN" altLang="en-US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对象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880021"/>
                  </a:ext>
                </a:extLst>
              </a:tr>
              <a:tr h="6129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ZonedDateTime </a:t>
                      </a:r>
                      <a:r>
                        <a:rPr lang="en-US" altLang="zh-CN" sz="1600" b="1" kern="1200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atZone</a:t>
                      </a:r>
                      <a:r>
                        <a:rPr lang="en-US" altLang="zh-CN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​(ZoneId zone) </a:t>
                      </a:r>
                      <a:endParaRPr lang="zh-CN" altLang="en-US" sz="16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Alibaba PuHuiTi R"/>
                        <a:cs typeface="+mn-cs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指定时区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96172"/>
                  </a:ext>
                </a:extLst>
              </a:tr>
              <a:tr h="6129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boolean </a:t>
                      </a:r>
                      <a:r>
                        <a:rPr lang="en-US" altLang="zh-CN" sz="1600" b="1" kern="1200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isXxx</a:t>
                      </a:r>
                      <a:r>
                        <a:rPr lang="en-US" altLang="zh-CN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(Instant </a:t>
                      </a:r>
                      <a:r>
                        <a:rPr lang="en-US" altLang="zh-CN" sz="160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otherInstant</a:t>
                      </a:r>
                      <a:r>
                        <a:rPr lang="en-US" altLang="zh-CN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) </a:t>
                      </a:r>
                      <a:endParaRPr lang="zh-CN" altLang="en-US" sz="16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Alibaba PuHuiTi R"/>
                        <a:cs typeface="+mn-cs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判断系列的方法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994246"/>
                  </a:ext>
                </a:extLst>
              </a:tr>
              <a:tr h="6129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Instant </a:t>
                      </a:r>
                      <a:r>
                        <a:rPr lang="en-US" altLang="zh-CN" sz="1600" b="1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minusXxx</a:t>
                      </a:r>
                      <a:r>
                        <a:rPr lang="en-US" altLang="zh-CN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​(long </a:t>
                      </a:r>
                      <a:r>
                        <a:rPr lang="en-US" altLang="zh-CN" sz="160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millisToSubtract</a:t>
                      </a:r>
                      <a:r>
                        <a:rPr lang="en-US" altLang="zh-CN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) </a:t>
                      </a:r>
                      <a:endParaRPr lang="zh-CN" altLang="en-US" sz="16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Alibaba PuHuiTi R"/>
                        <a:cs typeface="+mn-cs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减少时间系列的方法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782290"/>
                  </a:ext>
                </a:extLst>
              </a:tr>
              <a:tr h="6129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Instant </a:t>
                      </a:r>
                      <a:r>
                        <a:rPr lang="en-US" altLang="zh-CN" sz="1600" b="1" kern="1200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plusXxx</a:t>
                      </a:r>
                      <a:r>
                        <a:rPr lang="en-US" altLang="zh-CN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​(long </a:t>
                      </a:r>
                      <a:r>
                        <a:rPr lang="en-US" altLang="zh-CN" sz="160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millisToSubtract</a:t>
                      </a:r>
                      <a:r>
                        <a:rPr lang="en-US" altLang="zh-CN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) </a:t>
                      </a:r>
                      <a:endParaRPr lang="zh-CN" altLang="en-US" sz="16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Alibaba PuHuiTi R"/>
                        <a:cs typeface="+mn-cs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增加时间系列的方法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1946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621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46951505-0936-93C5-4544-A36CE9B5FCB0}"/>
              </a:ext>
            </a:extLst>
          </p:cNvPr>
          <p:cNvSpPr txBox="1"/>
          <p:nvPr/>
        </p:nvSpPr>
        <p:spPr>
          <a:xfrm>
            <a:off x="806704" y="1001172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en-US" altLang="zh-CN" b="1" dirty="0" err="1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ZoneDataTime</a:t>
            </a:r>
            <a:r>
              <a:rPr lang="en-US" altLang="zh-CN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带时区的时间对象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8FD89C2-B6A4-E86B-CE43-3F258FD06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289193"/>
              </p:ext>
            </p:extLst>
          </p:nvPr>
        </p:nvGraphicFramePr>
        <p:xfrm>
          <a:off x="818031" y="1876513"/>
          <a:ext cx="9349946" cy="3694505"/>
        </p:xfrm>
        <a:graphic>
          <a:graphicData uri="http://schemas.openxmlformats.org/drawingml/2006/table">
            <a:tbl>
              <a:tblPr/>
              <a:tblGrid>
                <a:gridCol w="4949396">
                  <a:extLst>
                    <a:ext uri="{9D8B030D-6E8A-4147-A177-3AD203B41FA5}">
                      <a16:colId xmlns:a16="http://schemas.microsoft.com/office/drawing/2014/main" val="1138920238"/>
                    </a:ext>
                  </a:extLst>
                </a:gridCol>
                <a:gridCol w="4400550">
                  <a:extLst>
                    <a:ext uri="{9D8B030D-6E8A-4147-A177-3AD203B41FA5}">
                      <a16:colId xmlns:a16="http://schemas.microsoft.com/office/drawing/2014/main" val="432614512"/>
                    </a:ext>
                  </a:extLst>
                </a:gridCol>
              </a:tblGrid>
              <a:tr h="6299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方法名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说明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419644"/>
                  </a:ext>
                </a:extLst>
              </a:tr>
              <a:tr h="6129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static ZonedDateTime </a:t>
                      </a:r>
                      <a:r>
                        <a:rPr lang="en-US" altLang="zh-CN" sz="1600" b="1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now</a:t>
                      </a:r>
                      <a:r>
                        <a:rPr lang="en-US" altLang="zh-CN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​() </a:t>
                      </a:r>
                      <a:endParaRPr lang="zh-CN" altLang="en-US" sz="16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Alibaba PuHuiTi R"/>
                        <a:cs typeface="+mn-cs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获取当前时间的</a:t>
                      </a:r>
                      <a:r>
                        <a:rPr lang="en-US" altLang="zh-CN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ZonedDateTime</a:t>
                      </a:r>
                      <a:r>
                        <a:rPr lang="zh-CN" altLang="en-US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对象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203927"/>
                  </a:ext>
                </a:extLst>
              </a:tr>
              <a:tr h="6129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static ZonedDateTime </a:t>
                      </a:r>
                      <a:r>
                        <a:rPr lang="en-US" altLang="zh-CN" sz="1600" b="1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ofXxxx</a:t>
                      </a:r>
                      <a:r>
                        <a:rPr lang="en-US" altLang="zh-CN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​(...) </a:t>
                      </a:r>
                      <a:endParaRPr lang="zh-CN" altLang="en-US" sz="16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Alibaba PuHuiTi R"/>
                        <a:cs typeface="+mn-cs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获取指定时间的</a:t>
                      </a:r>
                      <a:r>
                        <a:rPr lang="en-US" altLang="zh-CN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ZonedDateTime</a:t>
                      </a:r>
                      <a:r>
                        <a:rPr lang="zh-CN" altLang="en-US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对象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880021"/>
                  </a:ext>
                </a:extLst>
              </a:tr>
              <a:tr h="6129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ZonedDateTime </a:t>
                      </a:r>
                      <a:r>
                        <a:rPr lang="en-US" altLang="zh-CN" sz="1600" b="1" kern="1200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withXxx</a:t>
                      </a:r>
                      <a:r>
                        <a:rPr lang="en-US" altLang="zh-CN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(</a:t>
                      </a:r>
                      <a:r>
                        <a:rPr lang="zh-CN" altLang="en-US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时间</a:t>
                      </a:r>
                      <a:r>
                        <a:rPr lang="en-US" altLang="zh-CN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) </a:t>
                      </a:r>
                      <a:endParaRPr lang="zh-CN" altLang="en-US" sz="16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Alibaba PuHuiTi R"/>
                        <a:cs typeface="+mn-cs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修改时间系列的方法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994246"/>
                  </a:ext>
                </a:extLst>
              </a:tr>
              <a:tr h="6129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ZonedDateTime </a:t>
                      </a:r>
                      <a:r>
                        <a:rPr lang="en-US" altLang="zh-CN" sz="1600" b="1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minusXxx</a:t>
                      </a:r>
                      <a:r>
                        <a:rPr lang="en-US" altLang="zh-CN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​(</a:t>
                      </a:r>
                      <a:r>
                        <a:rPr lang="zh-CN" altLang="en-US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时间</a:t>
                      </a:r>
                      <a:r>
                        <a:rPr lang="en-US" altLang="zh-CN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) </a:t>
                      </a:r>
                      <a:endParaRPr lang="zh-CN" altLang="en-US" sz="16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Alibaba PuHuiTi R"/>
                        <a:cs typeface="+mn-cs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减少时间系列的方法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782290"/>
                  </a:ext>
                </a:extLst>
              </a:tr>
              <a:tr h="6129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ZonedDateTime </a:t>
                      </a:r>
                      <a:r>
                        <a:rPr lang="en-US" altLang="zh-CN" sz="1600" b="1" kern="1200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plusXxx</a:t>
                      </a:r>
                      <a:r>
                        <a:rPr lang="en-US" altLang="zh-CN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​(</a:t>
                      </a:r>
                      <a:r>
                        <a:rPr lang="zh-CN" altLang="en-US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时间</a:t>
                      </a:r>
                      <a:r>
                        <a:rPr lang="en-US" altLang="zh-CN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) </a:t>
                      </a:r>
                      <a:endParaRPr lang="zh-CN" altLang="en-US" sz="16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Alibaba PuHuiTi R"/>
                        <a:cs typeface="+mn-cs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增加时间系列的方法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1946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0516912"/>
      </p:ext>
    </p:extLst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1FDE47F-B77A-8FDC-185C-4CE236BE2F10}"/>
              </a:ext>
            </a:extLst>
          </p:cNvPr>
          <p:cNvGrpSpPr/>
          <p:nvPr/>
        </p:nvGrpSpPr>
        <p:grpSpPr>
          <a:xfrm>
            <a:off x="627110" y="1133436"/>
            <a:ext cx="2073230" cy="2584156"/>
            <a:chOff x="2285732" y="3716686"/>
            <a:chExt cx="2763945" cy="3446339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392FBB58-26DB-5D0A-E8C6-4CF5E335E5D9}"/>
                </a:ext>
              </a:extLst>
            </p:cNvPr>
            <p:cNvGrpSpPr/>
            <p:nvPr/>
          </p:nvGrpSpPr>
          <p:grpSpPr>
            <a:xfrm>
              <a:off x="2285732" y="3716686"/>
              <a:ext cx="2763945" cy="3446339"/>
              <a:chOff x="3295851" y="1908877"/>
              <a:chExt cx="3738029" cy="4660916"/>
            </a:xfrm>
          </p:grpSpPr>
          <p:sp>
            <p:nvSpPr>
              <p:cNvPr id="9" name="圆角矩形 83">
                <a:extLst>
                  <a:ext uri="{FF2B5EF4-FFF2-40B4-BE49-F238E27FC236}">
                    <a16:creationId xmlns:a16="http://schemas.microsoft.com/office/drawing/2014/main" id="{818F30CC-452C-9AD5-8AF5-61BC76C7EA3E}"/>
                  </a:ext>
                </a:extLst>
              </p:cNvPr>
              <p:cNvSpPr/>
              <p:nvPr/>
            </p:nvSpPr>
            <p:spPr>
              <a:xfrm rot="2760000">
                <a:off x="3098889" y="2634801"/>
                <a:ext cx="4660916" cy="320906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 dirty="0">
                  <a:solidFill>
                    <a:prstClr val="white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B07FF690-92BB-3D1C-0517-9FF212C5334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295851" y="2263222"/>
                <a:ext cx="2643765" cy="2343150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dirty="0">
                  <a:solidFill>
                    <a:prstClr val="black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1" name="圆角矩形 85">
                <a:extLst>
                  <a:ext uri="{FF2B5EF4-FFF2-40B4-BE49-F238E27FC236}">
                    <a16:creationId xmlns:a16="http://schemas.microsoft.com/office/drawing/2014/main" id="{B61EA7D7-039B-3C2A-3E44-38462DF4D497}"/>
                  </a:ext>
                </a:extLst>
              </p:cNvPr>
              <p:cNvSpPr/>
              <p:nvPr/>
            </p:nvSpPr>
            <p:spPr>
              <a:xfrm rot="2760000">
                <a:off x="3358628" y="2852802"/>
                <a:ext cx="3953506" cy="259256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 dirty="0">
                  <a:solidFill>
                    <a:prstClr val="white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2" name="Freeform 5">
                <a:extLst>
                  <a:ext uri="{FF2B5EF4-FFF2-40B4-BE49-F238E27FC236}">
                    <a16:creationId xmlns:a16="http://schemas.microsoft.com/office/drawing/2014/main" id="{482640B4-6141-ED0E-02E4-82CC5DC31DA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C165"/>
                  </a:gs>
                  <a:gs pos="100000">
                    <a:srgbClr val="FF9A05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rgbClr val="FF9B09"/>
                    </a:gs>
                    <a:gs pos="100000">
                      <a:srgbClr val="FFDBA7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dirty="0">
                  <a:solidFill>
                    <a:prstClr val="black"/>
                  </a:solidFill>
                  <a:latin typeface="印品黑体" panose="00000500000000000000" pitchFamily="2" charset="-122"/>
                </a:endParaRP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C955695-40E1-A217-1AC0-7C7D5F59D4E7}"/>
                </a:ext>
              </a:extLst>
            </p:cNvPr>
            <p:cNvGrpSpPr/>
            <p:nvPr/>
          </p:nvGrpSpPr>
          <p:grpSpPr>
            <a:xfrm>
              <a:off x="2728219" y="4347491"/>
              <a:ext cx="1068358" cy="945830"/>
              <a:chOff x="2711519" y="4342226"/>
              <a:chExt cx="1068358" cy="945830"/>
            </a:xfrm>
          </p:grpSpPr>
          <p:sp>
            <p:nvSpPr>
              <p:cNvPr id="7" name="文本框 26">
                <a:extLst>
                  <a:ext uri="{FF2B5EF4-FFF2-40B4-BE49-F238E27FC236}">
                    <a16:creationId xmlns:a16="http://schemas.microsoft.com/office/drawing/2014/main" id="{2EF9E750-79CC-067B-C227-399DBE9714C0}"/>
                  </a:ext>
                </a:extLst>
              </p:cNvPr>
              <p:cNvSpPr txBox="1"/>
              <p:nvPr/>
            </p:nvSpPr>
            <p:spPr>
              <a:xfrm>
                <a:off x="2711519" y="4342226"/>
                <a:ext cx="1031437" cy="861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prstClr val="white"/>
                    </a:solidFill>
                    <a:latin typeface="印品黑体" panose="00000500000000000000" pitchFamily="2" charset="-122"/>
                  </a:rPr>
                  <a:t>01</a:t>
                </a:r>
                <a:endParaRPr lang="zh-CN" altLang="en-US" sz="3600" dirty="0">
                  <a:solidFill>
                    <a:prstClr val="white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8" name="文本框 27">
                <a:extLst>
                  <a:ext uri="{FF2B5EF4-FFF2-40B4-BE49-F238E27FC236}">
                    <a16:creationId xmlns:a16="http://schemas.microsoft.com/office/drawing/2014/main" id="{364C4238-39A1-7241-33BF-F1BF78A27226}"/>
                  </a:ext>
                </a:extLst>
              </p:cNvPr>
              <p:cNvSpPr txBox="1"/>
              <p:nvPr/>
            </p:nvSpPr>
            <p:spPr>
              <a:xfrm>
                <a:off x="2738817" y="4957034"/>
                <a:ext cx="1041060" cy="331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13" dirty="0">
                    <a:solidFill>
                      <a:prstClr val="white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STEP</a:t>
                </a:r>
                <a:endParaRPr lang="zh-CN" altLang="en-US" sz="1013" dirty="0">
                  <a:solidFill>
                    <a:prstClr val="white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B8093AB-2D19-71DA-2C5E-FEE2BDBC73C3}"/>
              </a:ext>
            </a:extLst>
          </p:cNvPr>
          <p:cNvGrpSpPr/>
          <p:nvPr/>
        </p:nvGrpSpPr>
        <p:grpSpPr>
          <a:xfrm>
            <a:off x="627109" y="3968938"/>
            <a:ext cx="2066086" cy="2584156"/>
            <a:chOff x="3885937" y="2769115"/>
            <a:chExt cx="2754422" cy="3446339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6189C619-91E9-E4D8-343F-349DD72D7320}"/>
                </a:ext>
              </a:extLst>
            </p:cNvPr>
            <p:cNvGrpSpPr/>
            <p:nvPr/>
          </p:nvGrpSpPr>
          <p:grpSpPr>
            <a:xfrm>
              <a:off x="3885937" y="2769115"/>
              <a:ext cx="2754422" cy="3446339"/>
              <a:chOff x="3295850" y="1895995"/>
              <a:chExt cx="3725149" cy="4660916"/>
            </a:xfrm>
          </p:grpSpPr>
          <p:sp>
            <p:nvSpPr>
              <p:cNvPr id="18" name="圆角矩形 92">
                <a:extLst>
                  <a:ext uri="{FF2B5EF4-FFF2-40B4-BE49-F238E27FC236}">
                    <a16:creationId xmlns:a16="http://schemas.microsoft.com/office/drawing/2014/main" id="{EC6D293F-3CAB-BEBD-CEA3-559954CFB526}"/>
                  </a:ext>
                </a:extLst>
              </p:cNvPr>
              <p:cNvSpPr/>
              <p:nvPr/>
            </p:nvSpPr>
            <p:spPr>
              <a:xfrm rot="2760000">
                <a:off x="3086007" y="2621919"/>
                <a:ext cx="4660916" cy="320906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 dirty="0">
                  <a:solidFill>
                    <a:prstClr val="white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31CA63B-3F85-3926-4396-C0807C4BDF0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295850" y="2263222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dirty="0">
                  <a:solidFill>
                    <a:prstClr val="black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20" name="圆角矩形 94">
                <a:extLst>
                  <a:ext uri="{FF2B5EF4-FFF2-40B4-BE49-F238E27FC236}">
                    <a16:creationId xmlns:a16="http://schemas.microsoft.com/office/drawing/2014/main" id="{A34D631E-8514-CBF2-E263-2383C9690831}"/>
                  </a:ext>
                </a:extLst>
              </p:cNvPr>
              <p:cNvSpPr/>
              <p:nvPr/>
            </p:nvSpPr>
            <p:spPr>
              <a:xfrm rot="2760000">
                <a:off x="3384391" y="2878566"/>
                <a:ext cx="3953506" cy="259256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 dirty="0">
                  <a:solidFill>
                    <a:prstClr val="white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1810C6DB-59B3-CF6C-BEDF-5FC195851EF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1BDD1"/>
                  </a:gs>
                  <a:gs pos="100000">
                    <a:srgbClr val="0194A3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rgbClr val="0194A3"/>
                    </a:gs>
                    <a:gs pos="100000">
                      <a:srgbClr val="01CFE5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dirty="0">
                  <a:solidFill>
                    <a:prstClr val="black"/>
                  </a:solidFill>
                  <a:latin typeface="印品黑体" panose="00000500000000000000" pitchFamily="2" charset="-122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55A46E8-95C4-D9B9-8536-BFCE727345E6}"/>
                </a:ext>
              </a:extLst>
            </p:cNvPr>
            <p:cNvGrpSpPr/>
            <p:nvPr/>
          </p:nvGrpSpPr>
          <p:grpSpPr>
            <a:xfrm>
              <a:off x="4352303" y="3414855"/>
              <a:ext cx="1045498" cy="945829"/>
              <a:chOff x="2734379" y="4342226"/>
              <a:chExt cx="1045498" cy="945829"/>
            </a:xfrm>
          </p:grpSpPr>
          <p:sp>
            <p:nvSpPr>
              <p:cNvPr id="16" name="文本框 32">
                <a:extLst>
                  <a:ext uri="{FF2B5EF4-FFF2-40B4-BE49-F238E27FC236}">
                    <a16:creationId xmlns:a16="http://schemas.microsoft.com/office/drawing/2014/main" id="{AD53215F-689C-B452-8384-2AB6B4509356}"/>
                  </a:ext>
                </a:extLst>
              </p:cNvPr>
              <p:cNvSpPr txBox="1"/>
              <p:nvPr/>
            </p:nvSpPr>
            <p:spPr>
              <a:xfrm>
                <a:off x="2734379" y="4342226"/>
                <a:ext cx="1031437" cy="861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prstClr val="white"/>
                    </a:solidFill>
                    <a:latin typeface="印品黑体" panose="00000500000000000000" pitchFamily="2" charset="-122"/>
                  </a:rPr>
                  <a:t>03</a:t>
                </a:r>
                <a:endParaRPr lang="zh-CN" altLang="en-US" sz="3600" dirty="0">
                  <a:solidFill>
                    <a:prstClr val="white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17" name="文本框 33">
                <a:extLst>
                  <a:ext uri="{FF2B5EF4-FFF2-40B4-BE49-F238E27FC236}">
                    <a16:creationId xmlns:a16="http://schemas.microsoft.com/office/drawing/2014/main" id="{A7B50E3B-BA8B-76B1-26D5-022D97B204F1}"/>
                  </a:ext>
                </a:extLst>
              </p:cNvPr>
              <p:cNvSpPr txBox="1"/>
              <p:nvPr/>
            </p:nvSpPr>
            <p:spPr>
              <a:xfrm>
                <a:off x="2738817" y="4957033"/>
                <a:ext cx="1041060" cy="331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13" dirty="0">
                    <a:solidFill>
                      <a:prstClr val="white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STEP</a:t>
                </a:r>
                <a:endParaRPr lang="zh-CN" altLang="en-US" sz="1013" dirty="0">
                  <a:solidFill>
                    <a:prstClr val="white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</p:grpSp>
      <p:sp>
        <p:nvSpPr>
          <p:cNvPr id="109" name="文本框 108">
            <a:extLst>
              <a:ext uri="{FF2B5EF4-FFF2-40B4-BE49-F238E27FC236}">
                <a16:creationId xmlns:a16="http://schemas.microsoft.com/office/drawing/2014/main" id="{6F81BCCD-90CC-0AED-C86D-DC6C807E26FA}"/>
              </a:ext>
            </a:extLst>
          </p:cNvPr>
          <p:cNvSpPr txBox="1"/>
          <p:nvPr/>
        </p:nvSpPr>
        <p:spPr>
          <a:xfrm>
            <a:off x="2433049" y="1840989"/>
            <a:ext cx="4181624" cy="1030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LocalDate </a:t>
            </a:r>
            <a:r>
              <a:rPr lang="zh-CN" altLang="it-IT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年、月、日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err="1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LocalTime</a:t>
            </a: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it-IT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时、分、秒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err="1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LocalDateTime</a:t>
            </a: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it-IT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年、月、日、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时、分、秒</a:t>
            </a: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2E06B8BE-B39F-F254-D234-1D327CF5730D}"/>
              </a:ext>
            </a:extLst>
          </p:cNvPr>
          <p:cNvSpPr txBox="1"/>
          <p:nvPr/>
        </p:nvSpPr>
        <p:spPr>
          <a:xfrm>
            <a:off x="8300790" y="1778870"/>
            <a:ext cx="3700709" cy="1027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DateTimeFormatter 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用于时间的格式化和解析</a:t>
            </a:r>
            <a:endParaRPr lang="zh-CN" altLang="en-US" sz="1400" dirty="0"/>
          </a:p>
          <a:p>
            <a:pPr>
              <a:lnSpc>
                <a:spcPct val="150000"/>
              </a:lnSpc>
            </a:pP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C686005-6144-6C30-13F5-EF00A988DBCC}"/>
              </a:ext>
            </a:extLst>
          </p:cNvPr>
          <p:cNvGrpSpPr/>
          <p:nvPr/>
        </p:nvGrpSpPr>
        <p:grpSpPr>
          <a:xfrm>
            <a:off x="6677690" y="3968938"/>
            <a:ext cx="2066086" cy="2584156"/>
            <a:chOff x="7094696" y="911444"/>
            <a:chExt cx="2754422" cy="3446339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20B9F07F-9BB4-68D3-11D0-D75C6F2510E3}"/>
                </a:ext>
              </a:extLst>
            </p:cNvPr>
            <p:cNvGrpSpPr/>
            <p:nvPr/>
          </p:nvGrpSpPr>
          <p:grpSpPr>
            <a:xfrm>
              <a:off x="7094696" y="911444"/>
              <a:ext cx="2754422" cy="3446339"/>
              <a:chOff x="3295850" y="1895995"/>
              <a:chExt cx="3725149" cy="4660916"/>
            </a:xfrm>
          </p:grpSpPr>
          <p:sp>
            <p:nvSpPr>
              <p:cNvPr id="36" name="圆角矩形 110">
                <a:extLst>
                  <a:ext uri="{FF2B5EF4-FFF2-40B4-BE49-F238E27FC236}">
                    <a16:creationId xmlns:a16="http://schemas.microsoft.com/office/drawing/2014/main" id="{BA7F6E1E-C311-FD42-EBF7-6B54BFFBA257}"/>
                  </a:ext>
                </a:extLst>
              </p:cNvPr>
              <p:cNvSpPr/>
              <p:nvPr/>
            </p:nvSpPr>
            <p:spPr>
              <a:xfrm rot="2760000">
                <a:off x="3086007" y="2621919"/>
                <a:ext cx="4660916" cy="320906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 dirty="0">
                  <a:solidFill>
                    <a:prstClr val="white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37" name="Freeform 5">
                <a:extLst>
                  <a:ext uri="{FF2B5EF4-FFF2-40B4-BE49-F238E27FC236}">
                    <a16:creationId xmlns:a16="http://schemas.microsoft.com/office/drawing/2014/main" id="{CB08EBBD-A4F1-06B0-4BFC-6A53A3096D6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295850" y="2263222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dirty="0">
                  <a:solidFill>
                    <a:prstClr val="black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38" name="圆角矩形 112">
                <a:extLst>
                  <a:ext uri="{FF2B5EF4-FFF2-40B4-BE49-F238E27FC236}">
                    <a16:creationId xmlns:a16="http://schemas.microsoft.com/office/drawing/2014/main" id="{70FBACA8-A95B-3BC0-CE45-7E425872304C}"/>
                  </a:ext>
                </a:extLst>
              </p:cNvPr>
              <p:cNvSpPr/>
              <p:nvPr/>
            </p:nvSpPr>
            <p:spPr>
              <a:xfrm rot="2760000">
                <a:off x="3371510" y="2878566"/>
                <a:ext cx="3953505" cy="259256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 dirty="0">
                  <a:solidFill>
                    <a:prstClr val="white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39" name="Freeform 5">
                <a:extLst>
                  <a:ext uri="{FF2B5EF4-FFF2-40B4-BE49-F238E27FC236}">
                    <a16:creationId xmlns:a16="http://schemas.microsoft.com/office/drawing/2014/main" id="{9666BC54-3681-B2F5-964E-68EEE2AE71F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68A"/>
                  </a:gs>
                  <a:gs pos="100000">
                    <a:srgbClr val="553363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100000">
                      <a:srgbClr val="8F54A6"/>
                    </a:gs>
                    <a:gs pos="0">
                      <a:srgbClr val="4A2C56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dirty="0">
                  <a:solidFill>
                    <a:prstClr val="black"/>
                  </a:solidFill>
                  <a:latin typeface="印品黑体" panose="00000500000000000000" pitchFamily="2" charset="-122"/>
                </a:endParaRP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65E01CF0-05C2-2EE4-8575-F45B9CB8A2C9}"/>
                </a:ext>
              </a:extLst>
            </p:cNvPr>
            <p:cNvGrpSpPr/>
            <p:nvPr/>
          </p:nvGrpSpPr>
          <p:grpSpPr>
            <a:xfrm>
              <a:off x="7551706" y="1553014"/>
              <a:ext cx="1045498" cy="945829"/>
              <a:chOff x="2734379" y="4342226"/>
              <a:chExt cx="1045498" cy="945829"/>
            </a:xfrm>
          </p:grpSpPr>
          <p:sp>
            <p:nvSpPr>
              <p:cNvPr id="34" name="文本框 38">
                <a:extLst>
                  <a:ext uri="{FF2B5EF4-FFF2-40B4-BE49-F238E27FC236}">
                    <a16:creationId xmlns:a16="http://schemas.microsoft.com/office/drawing/2014/main" id="{AC67D00B-3222-610B-ADF4-8DAE6B56B372}"/>
                  </a:ext>
                </a:extLst>
              </p:cNvPr>
              <p:cNvSpPr txBox="1"/>
              <p:nvPr/>
            </p:nvSpPr>
            <p:spPr>
              <a:xfrm>
                <a:off x="2734379" y="4342226"/>
                <a:ext cx="1031437" cy="861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prstClr val="white"/>
                    </a:solidFill>
                    <a:latin typeface="印品黑体" panose="00000500000000000000" pitchFamily="2" charset="-122"/>
                  </a:rPr>
                  <a:t>04</a:t>
                </a:r>
                <a:endParaRPr lang="zh-CN" altLang="en-US" sz="3600" dirty="0">
                  <a:solidFill>
                    <a:prstClr val="white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35" name="文本框 39">
                <a:extLst>
                  <a:ext uri="{FF2B5EF4-FFF2-40B4-BE49-F238E27FC236}">
                    <a16:creationId xmlns:a16="http://schemas.microsoft.com/office/drawing/2014/main" id="{BF68F39A-063E-D238-ABDE-268F2E5AA33D}"/>
                  </a:ext>
                </a:extLst>
              </p:cNvPr>
              <p:cNvSpPr txBox="1"/>
              <p:nvPr/>
            </p:nvSpPr>
            <p:spPr>
              <a:xfrm>
                <a:off x="2738817" y="4957033"/>
                <a:ext cx="1041060" cy="331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13" dirty="0">
                    <a:solidFill>
                      <a:prstClr val="white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STEP</a:t>
                </a:r>
                <a:endParaRPr lang="zh-CN" altLang="en-US" sz="1013" dirty="0">
                  <a:solidFill>
                    <a:prstClr val="white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D3E86F2-F77C-BB0C-B219-68CEB80BA469}"/>
              </a:ext>
            </a:extLst>
          </p:cNvPr>
          <p:cNvGrpSpPr/>
          <p:nvPr/>
        </p:nvGrpSpPr>
        <p:grpSpPr>
          <a:xfrm>
            <a:off x="6677690" y="1133436"/>
            <a:ext cx="2066086" cy="2584156"/>
            <a:chOff x="5489223" y="1837839"/>
            <a:chExt cx="2754422" cy="3446339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9BF23AEF-DBE8-5E04-4271-E0BD125AC639}"/>
                </a:ext>
              </a:extLst>
            </p:cNvPr>
            <p:cNvGrpSpPr/>
            <p:nvPr/>
          </p:nvGrpSpPr>
          <p:grpSpPr>
            <a:xfrm>
              <a:off x="5489223" y="1837839"/>
              <a:ext cx="2754422" cy="3446339"/>
              <a:chOff x="3295850" y="1895995"/>
              <a:chExt cx="3725149" cy="4660916"/>
            </a:xfrm>
          </p:grpSpPr>
          <p:sp>
            <p:nvSpPr>
              <p:cNvPr id="27" name="圆角矩形 101">
                <a:extLst>
                  <a:ext uri="{FF2B5EF4-FFF2-40B4-BE49-F238E27FC236}">
                    <a16:creationId xmlns:a16="http://schemas.microsoft.com/office/drawing/2014/main" id="{BF5E5435-6ED9-B691-3A43-1B1EC73DD895}"/>
                  </a:ext>
                </a:extLst>
              </p:cNvPr>
              <p:cNvSpPr/>
              <p:nvPr/>
            </p:nvSpPr>
            <p:spPr>
              <a:xfrm rot="2760000">
                <a:off x="3086007" y="2621919"/>
                <a:ext cx="4660916" cy="320906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 dirty="0">
                  <a:solidFill>
                    <a:prstClr val="white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28" name="Freeform 5">
                <a:extLst>
                  <a:ext uri="{FF2B5EF4-FFF2-40B4-BE49-F238E27FC236}">
                    <a16:creationId xmlns:a16="http://schemas.microsoft.com/office/drawing/2014/main" id="{E45E7031-8A95-56A9-845A-BAD9C2D6F22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295850" y="2263222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dirty="0">
                  <a:solidFill>
                    <a:prstClr val="black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29" name="圆角矩形 103">
                <a:extLst>
                  <a:ext uri="{FF2B5EF4-FFF2-40B4-BE49-F238E27FC236}">
                    <a16:creationId xmlns:a16="http://schemas.microsoft.com/office/drawing/2014/main" id="{AC37CB25-6023-FAD4-5525-94CC8278FE66}"/>
                  </a:ext>
                </a:extLst>
              </p:cNvPr>
              <p:cNvSpPr/>
              <p:nvPr/>
            </p:nvSpPr>
            <p:spPr>
              <a:xfrm rot="2760000">
                <a:off x="3371510" y="2878566"/>
                <a:ext cx="3953505" cy="259256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7000">
                    <a:srgbClr val="6C6C6C">
                      <a:alpha val="5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254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 dirty="0">
                  <a:solidFill>
                    <a:prstClr val="white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FD29A291-6CB4-D9C1-A540-283ED66B48B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EC8C8C"/>
                  </a:gs>
                  <a:gs pos="100000">
                    <a:srgbClr val="E35353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rgbClr val="E35353"/>
                    </a:gs>
                    <a:gs pos="100000">
                      <a:srgbClr val="F1A9A9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 dirty="0">
                  <a:solidFill>
                    <a:prstClr val="black"/>
                  </a:solidFill>
                  <a:latin typeface="印品黑体" panose="00000500000000000000" pitchFamily="2" charset="-122"/>
                </a:endParaRP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49A25ABC-D30F-99DF-2272-C754EA7691AF}"/>
                </a:ext>
              </a:extLst>
            </p:cNvPr>
            <p:cNvGrpSpPr/>
            <p:nvPr/>
          </p:nvGrpSpPr>
          <p:grpSpPr>
            <a:xfrm>
              <a:off x="5937544" y="2483578"/>
              <a:ext cx="1045498" cy="945829"/>
              <a:chOff x="2734379" y="4342226"/>
              <a:chExt cx="1045498" cy="945829"/>
            </a:xfrm>
          </p:grpSpPr>
          <p:sp>
            <p:nvSpPr>
              <p:cNvPr id="25" name="文本框 35">
                <a:extLst>
                  <a:ext uri="{FF2B5EF4-FFF2-40B4-BE49-F238E27FC236}">
                    <a16:creationId xmlns:a16="http://schemas.microsoft.com/office/drawing/2014/main" id="{055DC111-45D2-F775-502D-48C29A8DA934}"/>
                  </a:ext>
                </a:extLst>
              </p:cNvPr>
              <p:cNvSpPr txBox="1"/>
              <p:nvPr/>
            </p:nvSpPr>
            <p:spPr>
              <a:xfrm>
                <a:off x="2734379" y="4342226"/>
                <a:ext cx="1031437" cy="861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prstClr val="white"/>
                    </a:solidFill>
                    <a:latin typeface="印品黑体" panose="00000500000000000000" pitchFamily="2" charset="-122"/>
                  </a:rPr>
                  <a:t>02</a:t>
                </a:r>
                <a:endParaRPr lang="zh-CN" altLang="en-US" sz="3600" dirty="0">
                  <a:solidFill>
                    <a:prstClr val="white"/>
                  </a:solidFill>
                  <a:latin typeface="印品黑体" panose="00000500000000000000" pitchFamily="2" charset="-122"/>
                </a:endParaRPr>
              </a:p>
            </p:txBody>
          </p:sp>
          <p:sp>
            <p:nvSpPr>
              <p:cNvPr id="26" name="文本框 36">
                <a:extLst>
                  <a:ext uri="{FF2B5EF4-FFF2-40B4-BE49-F238E27FC236}">
                    <a16:creationId xmlns:a16="http://schemas.microsoft.com/office/drawing/2014/main" id="{45BC93BB-BF9C-4041-76BE-673192129007}"/>
                  </a:ext>
                </a:extLst>
              </p:cNvPr>
              <p:cNvSpPr txBox="1"/>
              <p:nvPr/>
            </p:nvSpPr>
            <p:spPr>
              <a:xfrm>
                <a:off x="2738817" y="4957033"/>
                <a:ext cx="1041060" cy="331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13" dirty="0">
                    <a:solidFill>
                      <a:prstClr val="white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STEP</a:t>
                </a:r>
                <a:endParaRPr lang="zh-CN" altLang="en-US" sz="1013" dirty="0">
                  <a:solidFill>
                    <a:prstClr val="white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</p:grpSp>
      <p:sp>
        <p:nvSpPr>
          <p:cNvPr id="119" name="文本框 118">
            <a:extLst>
              <a:ext uri="{FF2B5EF4-FFF2-40B4-BE49-F238E27FC236}">
                <a16:creationId xmlns:a16="http://schemas.microsoft.com/office/drawing/2014/main" id="{5FA13F13-2B52-78A7-C09C-8E27FF9C058A}"/>
              </a:ext>
            </a:extLst>
          </p:cNvPr>
          <p:cNvSpPr txBox="1"/>
          <p:nvPr/>
        </p:nvSpPr>
        <p:spPr>
          <a:xfrm>
            <a:off x="2433049" y="4772139"/>
            <a:ext cx="2994852" cy="1027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Instant 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：时间戳</a:t>
            </a: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时间线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err="1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ZoneId</a:t>
            </a: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: 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时区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err="1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ZonedDateTime</a:t>
            </a: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: 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带时区的时间</a:t>
            </a:r>
          </a:p>
        </p:txBody>
      </p:sp>
      <p:sp>
        <p:nvSpPr>
          <p:cNvPr id="1031" name="文本框 1030">
            <a:extLst>
              <a:ext uri="{FF2B5EF4-FFF2-40B4-BE49-F238E27FC236}">
                <a16:creationId xmlns:a16="http://schemas.microsoft.com/office/drawing/2014/main" id="{13F9809D-D5AA-A540-63B6-2CE20AA19D1D}"/>
              </a:ext>
            </a:extLst>
          </p:cNvPr>
          <p:cNvSpPr txBox="1"/>
          <p:nvPr/>
        </p:nvSpPr>
        <p:spPr>
          <a:xfrm>
            <a:off x="8424844" y="4729968"/>
            <a:ext cx="5413389" cy="1030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Period : 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时间间隔（年，月，日）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Duration : 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时间间隔（时、分、秒，纳秒）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ChronoUnit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: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时间间隔 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所有单位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7D58AC7-1F98-B212-F2DF-4D8306D7D29A}"/>
              </a:ext>
            </a:extLst>
          </p:cNvPr>
          <p:cNvSpPr txBox="1"/>
          <p:nvPr/>
        </p:nvSpPr>
        <p:spPr>
          <a:xfrm>
            <a:off x="2412391" y="1308369"/>
            <a:ext cx="4514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FFAB30"/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日历类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1B6D0E-2CED-75F6-9957-4C928F8DB4BB}"/>
              </a:ext>
            </a:extLst>
          </p:cNvPr>
          <p:cNvSpPr txBox="1"/>
          <p:nvPr/>
        </p:nvSpPr>
        <p:spPr>
          <a:xfrm>
            <a:off x="8230740" y="1308368"/>
            <a:ext cx="4514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E8707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日期格式化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E87070"/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类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8766D68-72E8-CEDF-0DF3-BFB90E512FF5}"/>
              </a:ext>
            </a:extLst>
          </p:cNvPr>
          <p:cNvSpPr txBox="1"/>
          <p:nvPr/>
        </p:nvSpPr>
        <p:spPr>
          <a:xfrm>
            <a:off x="2435558" y="4221642"/>
            <a:ext cx="4514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01A2B3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时间类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rgbClr val="01A2B3"/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D6B0046-2E23-39A7-CD7C-751A6BE8D0AF}"/>
              </a:ext>
            </a:extLst>
          </p:cNvPr>
          <p:cNvSpPr txBox="1"/>
          <p:nvPr/>
        </p:nvSpPr>
        <p:spPr>
          <a:xfrm>
            <a:off x="8350876" y="4216795"/>
            <a:ext cx="4514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643B74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工具类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rgbClr val="643B74"/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4698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BEDD5FE-6804-10D3-2936-F05931A3F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854" y="1541286"/>
            <a:ext cx="10318291" cy="411306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5595109"/>
      </p:ext>
    </p:extLst>
  </p:cSld>
  <p:clrMapOvr>
    <a:masterClrMapping/>
  </p:clrMapOvr>
  <p:transition spd="slow">
    <p:split orient="vert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FD5713EA-F778-BA97-A732-9F348CB4A949}"/>
              </a:ext>
            </a:extLst>
          </p:cNvPr>
          <p:cNvSpPr txBox="1">
            <a:spLocks/>
          </p:cNvSpPr>
          <p:nvPr/>
        </p:nvSpPr>
        <p:spPr>
          <a:xfrm>
            <a:off x="1970134" y="1000800"/>
            <a:ext cx="979856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dirty="0"/>
              <a:t>Period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A75DF706-88A5-835B-3FA0-AC4F97359BC6}"/>
              </a:ext>
            </a:extLst>
          </p:cNvPr>
          <p:cNvSpPr txBox="1">
            <a:spLocks/>
          </p:cNvSpPr>
          <p:nvPr/>
        </p:nvSpPr>
        <p:spPr>
          <a:xfrm>
            <a:off x="710881" y="1000800"/>
            <a:ext cx="199443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dirty="0"/>
              <a:t>Duration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FFE3DABB-BACF-C231-F6D5-FCE792DC56E8}"/>
              </a:ext>
            </a:extLst>
          </p:cNvPr>
          <p:cNvSpPr txBox="1">
            <a:spLocks/>
          </p:cNvSpPr>
          <p:nvPr/>
        </p:nvSpPr>
        <p:spPr>
          <a:xfrm>
            <a:off x="2949989" y="1000800"/>
            <a:ext cx="1594657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dirty="0"/>
              <a:t>ChronoUnit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47AD2ED2-5C64-E4AA-72D9-BA6B1A205DB8}"/>
              </a:ext>
            </a:extLst>
          </p:cNvPr>
          <p:cNvSpPr txBox="1">
            <a:spLocks/>
          </p:cNvSpPr>
          <p:nvPr/>
        </p:nvSpPr>
        <p:spPr>
          <a:xfrm>
            <a:off x="1796224" y="1000800"/>
            <a:ext cx="418155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、</a:t>
            </a:r>
            <a:endParaRPr lang="en-US" altLang="zh-CN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4ADEA9BB-53FA-5EE1-9DBC-DDB0E4E6EDDD}"/>
              </a:ext>
            </a:extLst>
          </p:cNvPr>
          <p:cNvSpPr txBox="1">
            <a:spLocks/>
          </p:cNvSpPr>
          <p:nvPr/>
        </p:nvSpPr>
        <p:spPr>
          <a:xfrm>
            <a:off x="2779350" y="1000800"/>
            <a:ext cx="458513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、</a:t>
            </a:r>
            <a:endParaRPr lang="en-US" altLang="zh-CN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42ABC76-1194-7AD4-B52F-91A00C3307C2}"/>
              </a:ext>
            </a:extLst>
          </p:cNvPr>
          <p:cNvSpPr/>
          <p:nvPr/>
        </p:nvSpPr>
        <p:spPr>
          <a:xfrm>
            <a:off x="589660" y="1000800"/>
            <a:ext cx="4119073" cy="517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A0232422-BFDA-22BC-3CD2-A5C49C98F0D4}"/>
              </a:ext>
            </a:extLst>
          </p:cNvPr>
          <p:cNvSpPr txBox="1">
            <a:spLocks/>
          </p:cNvSpPr>
          <p:nvPr/>
        </p:nvSpPr>
        <p:spPr>
          <a:xfrm>
            <a:off x="1970134" y="1000800"/>
            <a:ext cx="979856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dirty="0"/>
              <a:t>Period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79DC2D7C-E876-5B8B-B130-A8363A1831C4}"/>
              </a:ext>
            </a:extLst>
          </p:cNvPr>
          <p:cNvSpPr txBox="1">
            <a:spLocks/>
          </p:cNvSpPr>
          <p:nvPr/>
        </p:nvSpPr>
        <p:spPr>
          <a:xfrm>
            <a:off x="710881" y="1000800"/>
            <a:ext cx="199443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dirty="0"/>
              <a:t>Duration</a:t>
            </a: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CFBCA177-7093-027C-80EA-F45A594936DC}"/>
              </a:ext>
            </a:extLst>
          </p:cNvPr>
          <p:cNvSpPr txBox="1">
            <a:spLocks/>
          </p:cNvSpPr>
          <p:nvPr/>
        </p:nvSpPr>
        <p:spPr>
          <a:xfrm>
            <a:off x="2949989" y="1000800"/>
            <a:ext cx="1594657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dirty="0"/>
              <a:t>ChronoUnit</a:t>
            </a: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20EAB2B0-AA5F-DDC9-0F04-B3A0B805420D}"/>
              </a:ext>
            </a:extLst>
          </p:cNvPr>
          <p:cNvSpPr txBox="1">
            <a:spLocks/>
          </p:cNvSpPr>
          <p:nvPr/>
        </p:nvSpPr>
        <p:spPr>
          <a:xfrm>
            <a:off x="1796224" y="1000800"/>
            <a:ext cx="418155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、</a:t>
            </a:r>
            <a:endParaRPr lang="en-US" altLang="zh-CN" dirty="0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22EFCDC8-6F48-81CB-97E4-58A8C9F5BE99}"/>
              </a:ext>
            </a:extLst>
          </p:cNvPr>
          <p:cNvSpPr txBox="1">
            <a:spLocks/>
          </p:cNvSpPr>
          <p:nvPr/>
        </p:nvSpPr>
        <p:spPr>
          <a:xfrm>
            <a:off x="2779350" y="1000800"/>
            <a:ext cx="458513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2262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FD5713EA-F778-BA97-A732-9F348CB4A949}"/>
              </a:ext>
            </a:extLst>
          </p:cNvPr>
          <p:cNvSpPr txBox="1">
            <a:spLocks/>
          </p:cNvSpPr>
          <p:nvPr/>
        </p:nvSpPr>
        <p:spPr>
          <a:xfrm>
            <a:off x="1438495" y="3206918"/>
            <a:ext cx="979856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dirty="0"/>
              <a:t>Period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A75DF706-88A5-835B-3FA0-AC4F97359BC6}"/>
              </a:ext>
            </a:extLst>
          </p:cNvPr>
          <p:cNvSpPr txBox="1">
            <a:spLocks/>
          </p:cNvSpPr>
          <p:nvPr/>
        </p:nvSpPr>
        <p:spPr>
          <a:xfrm>
            <a:off x="1421135" y="2016939"/>
            <a:ext cx="199443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dirty="0"/>
              <a:t>Duration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FFE3DABB-BACF-C231-F6D5-FCE792DC56E8}"/>
              </a:ext>
            </a:extLst>
          </p:cNvPr>
          <p:cNvSpPr txBox="1">
            <a:spLocks/>
          </p:cNvSpPr>
          <p:nvPr/>
        </p:nvSpPr>
        <p:spPr>
          <a:xfrm>
            <a:off x="1438495" y="4622164"/>
            <a:ext cx="1594657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dirty="0"/>
              <a:t>ChronoUnit</a:t>
            </a: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A0232422-BFDA-22BC-3CD2-A5C49C98F0D4}"/>
              </a:ext>
            </a:extLst>
          </p:cNvPr>
          <p:cNvSpPr txBox="1">
            <a:spLocks/>
          </p:cNvSpPr>
          <p:nvPr/>
        </p:nvSpPr>
        <p:spPr>
          <a:xfrm>
            <a:off x="1970134" y="1000800"/>
            <a:ext cx="979856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dirty="0"/>
              <a:t>Period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79DC2D7C-E876-5B8B-B130-A8363A1831C4}"/>
              </a:ext>
            </a:extLst>
          </p:cNvPr>
          <p:cNvSpPr txBox="1">
            <a:spLocks/>
          </p:cNvSpPr>
          <p:nvPr/>
        </p:nvSpPr>
        <p:spPr>
          <a:xfrm>
            <a:off x="710881" y="1000800"/>
            <a:ext cx="199443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dirty="0"/>
              <a:t>Duration</a:t>
            </a: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CFBCA177-7093-027C-80EA-F45A594936DC}"/>
              </a:ext>
            </a:extLst>
          </p:cNvPr>
          <p:cNvSpPr txBox="1">
            <a:spLocks/>
          </p:cNvSpPr>
          <p:nvPr/>
        </p:nvSpPr>
        <p:spPr>
          <a:xfrm>
            <a:off x="2949989" y="1000800"/>
            <a:ext cx="1594657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dirty="0"/>
              <a:t>ChronoUnit</a:t>
            </a: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20EAB2B0-AA5F-DDC9-0F04-B3A0B805420D}"/>
              </a:ext>
            </a:extLst>
          </p:cNvPr>
          <p:cNvSpPr txBox="1">
            <a:spLocks/>
          </p:cNvSpPr>
          <p:nvPr/>
        </p:nvSpPr>
        <p:spPr>
          <a:xfrm>
            <a:off x="1796224" y="1000800"/>
            <a:ext cx="418155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、</a:t>
            </a:r>
            <a:endParaRPr lang="en-US" altLang="zh-CN" dirty="0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22EFCDC8-6F48-81CB-97E4-58A8C9F5BE99}"/>
              </a:ext>
            </a:extLst>
          </p:cNvPr>
          <p:cNvSpPr txBox="1">
            <a:spLocks/>
          </p:cNvSpPr>
          <p:nvPr/>
        </p:nvSpPr>
        <p:spPr>
          <a:xfrm>
            <a:off x="2779350" y="1000800"/>
            <a:ext cx="458513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、</a:t>
            </a:r>
            <a:endParaRPr lang="en-US" altLang="zh-CN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B0B12D3-105F-BCB6-8212-CED5CF9B9D60}"/>
              </a:ext>
            </a:extLst>
          </p:cNvPr>
          <p:cNvSpPr txBox="1"/>
          <p:nvPr/>
        </p:nvSpPr>
        <p:spPr>
          <a:xfrm>
            <a:off x="3008606" y="2115080"/>
            <a:ext cx="6127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用于计算两个“时间”间隔（秒，纳秒） 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54D9BF4-763E-378A-DBE6-BD839B9595C8}"/>
              </a:ext>
            </a:extLst>
          </p:cNvPr>
          <p:cNvSpPr txBox="1"/>
          <p:nvPr/>
        </p:nvSpPr>
        <p:spPr>
          <a:xfrm>
            <a:off x="3008606" y="3319552"/>
            <a:ext cx="6127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用于计算两个“日期”间隔（年、月、日）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94E4024-018C-613B-967F-24CE12CC65C7}"/>
              </a:ext>
            </a:extLst>
          </p:cNvPr>
          <p:cNvSpPr txBox="1"/>
          <p:nvPr/>
        </p:nvSpPr>
        <p:spPr>
          <a:xfrm>
            <a:off x="3008606" y="4696093"/>
            <a:ext cx="6127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用于计算两个“日期”间隔</a:t>
            </a:r>
          </a:p>
        </p:txBody>
      </p:sp>
    </p:spTree>
    <p:extLst>
      <p:ext uri="{BB962C8B-B14F-4D97-AF65-F5344CB8AC3E}">
        <p14:creationId xmlns:p14="http://schemas.microsoft.com/office/powerpoint/2010/main" val="3026681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6F6039E-F88B-3F29-0A5A-536784B6D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996" y="1235370"/>
            <a:ext cx="2451449" cy="531459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4423C83-1D0D-7673-F0A9-AA1CD18CBF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459" y="1084280"/>
            <a:ext cx="2521142" cy="5465681"/>
          </a:xfrm>
          <a:prstGeom prst="round2DiagRect">
            <a:avLst>
              <a:gd name="adj1" fmla="val 16667"/>
              <a:gd name="adj2" fmla="val 108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0E9670F5-86B1-5CEA-CDA2-119747556B6F}"/>
              </a:ext>
            </a:extLst>
          </p:cNvPr>
          <p:cNvSpPr/>
          <p:nvPr/>
        </p:nvSpPr>
        <p:spPr>
          <a:xfrm>
            <a:off x="6911528" y="2967135"/>
            <a:ext cx="1129004" cy="186613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02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F5C5422-AD5A-0AB5-14D6-16F0FB472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508188"/>
            <a:ext cx="5438775" cy="614055"/>
          </a:xfrm>
          <a:prstGeom prst="rect">
            <a:avLst/>
          </a:prstGeom>
        </p:spPr>
      </p:pic>
      <p:sp>
        <p:nvSpPr>
          <p:cNvPr id="2" name="TextBox 4">
            <a:extLst>
              <a:ext uri="{FF2B5EF4-FFF2-40B4-BE49-F238E27FC236}">
                <a16:creationId xmlns:a16="http://schemas.microsoft.com/office/drawing/2014/main" id="{37B4B368-8333-D04C-8AF4-2A260E2CBA49}"/>
              </a:ext>
            </a:extLst>
          </p:cNvPr>
          <p:cNvSpPr txBox="1"/>
          <p:nvPr/>
        </p:nvSpPr>
        <p:spPr>
          <a:xfrm>
            <a:off x="665195" y="2463148"/>
            <a:ext cx="8974296" cy="1899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能够看懂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JDK8(-)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日期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API 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Date </a:t>
            </a:r>
            <a:r>
              <a:rPr lang="en-US" altLang="zh-CN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SimpleDateFormat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Calendar</a:t>
            </a:r>
          </a:p>
          <a:p>
            <a:pPr lvl="1">
              <a:lnSpc>
                <a:spcPct val="150000"/>
              </a:lnSpc>
              <a:defRPr/>
            </a:pP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将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JDK8(+)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日期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API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整理到笔记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今后看着笔记会用即可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29962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645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2EE81B99-5F2A-8994-D8F5-6A9A39A07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70" y="1318077"/>
            <a:ext cx="11309060" cy="422184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8094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6F6039E-F88B-3F29-0A5A-536784B6D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996" y="1235370"/>
            <a:ext cx="2451449" cy="531459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4423C83-1D0D-7673-F0A9-AA1CD18CBF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459" y="1084280"/>
            <a:ext cx="2521142" cy="5465681"/>
          </a:xfrm>
          <a:prstGeom prst="round2DiagRect">
            <a:avLst>
              <a:gd name="adj1" fmla="val 16667"/>
              <a:gd name="adj2" fmla="val 108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0E9670F5-86B1-5CEA-CDA2-119747556B6F}"/>
              </a:ext>
            </a:extLst>
          </p:cNvPr>
          <p:cNvSpPr/>
          <p:nvPr/>
        </p:nvSpPr>
        <p:spPr>
          <a:xfrm>
            <a:off x="6911528" y="2967135"/>
            <a:ext cx="1129004" cy="186613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11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图形用户界面&#10;&#10;描述已自动生成">
            <a:extLst>
              <a:ext uri="{FF2B5EF4-FFF2-40B4-BE49-F238E27FC236}">
                <a16:creationId xmlns:a16="http://schemas.microsoft.com/office/drawing/2014/main" id="{F9EEE87F-4C41-D630-4B24-41E77835A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693" y="514293"/>
            <a:ext cx="2688919" cy="58294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" name="图片 7" descr="图形用户界面&#10;&#10;低可信度描述已自动生成">
            <a:extLst>
              <a:ext uri="{FF2B5EF4-FFF2-40B4-BE49-F238E27FC236}">
                <a16:creationId xmlns:a16="http://schemas.microsoft.com/office/drawing/2014/main" id="{51151D14-07CA-2929-6B71-9D6E872D3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780" y="514293"/>
            <a:ext cx="2774486" cy="60149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1448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>
            <a:extLst>
              <a:ext uri="{FF2B5EF4-FFF2-40B4-BE49-F238E27FC236}">
                <a16:creationId xmlns:a16="http://schemas.microsoft.com/office/drawing/2014/main" id="{D9136660-919A-31A8-5E8F-17571FBECE59}"/>
              </a:ext>
            </a:extLst>
          </p:cNvPr>
          <p:cNvSpPr/>
          <p:nvPr/>
        </p:nvSpPr>
        <p:spPr>
          <a:xfrm>
            <a:off x="1649604" y="1346060"/>
            <a:ext cx="1612201" cy="1612201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000" dirty="0">
                <a:solidFill>
                  <a:srgbClr val="F9F9F9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JDK8(-) </a:t>
            </a:r>
            <a:r>
              <a:rPr lang="zh-CN" altLang="en-US" sz="2000" dirty="0">
                <a:solidFill>
                  <a:srgbClr val="F9F9F9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时间</a:t>
            </a:r>
            <a:r>
              <a:rPr lang="en-US" altLang="zh-CN" sz="2000" dirty="0">
                <a:solidFill>
                  <a:srgbClr val="F9F9F9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API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185B7DD5-1235-B6AA-1C68-52E28A69DCF0}"/>
              </a:ext>
            </a:extLst>
          </p:cNvPr>
          <p:cNvSpPr/>
          <p:nvPr/>
        </p:nvSpPr>
        <p:spPr>
          <a:xfrm>
            <a:off x="7389646" y="1224763"/>
            <a:ext cx="1612201" cy="1612201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000" dirty="0">
                <a:solidFill>
                  <a:srgbClr val="F9F9F9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JDK8(+) </a:t>
            </a:r>
            <a:r>
              <a:rPr lang="zh-CN" altLang="en-US" sz="2000" dirty="0">
                <a:solidFill>
                  <a:srgbClr val="F9F9F9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时间</a:t>
            </a:r>
            <a:r>
              <a:rPr lang="en-US" altLang="zh-CN" sz="2000" dirty="0">
                <a:solidFill>
                  <a:srgbClr val="F9F9F9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API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B088D5CE-262E-3588-98D7-449A50EAF391}"/>
              </a:ext>
            </a:extLst>
          </p:cNvPr>
          <p:cNvSpPr/>
          <p:nvPr/>
        </p:nvSpPr>
        <p:spPr>
          <a:xfrm>
            <a:off x="1416339" y="3447661"/>
            <a:ext cx="2080726" cy="55050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Consolas" panose="020B0609020204030204" pitchFamily="49" charset="0"/>
              </a:rPr>
              <a:t>Date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78CDD39-4FA7-C768-C524-159EFB79022B}"/>
              </a:ext>
            </a:extLst>
          </p:cNvPr>
          <p:cNvSpPr/>
          <p:nvPr/>
        </p:nvSpPr>
        <p:spPr>
          <a:xfrm>
            <a:off x="1416339" y="4221644"/>
            <a:ext cx="2080726" cy="55050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>
                <a:latin typeface="Consolas" panose="020B0609020204030204" pitchFamily="49" charset="0"/>
              </a:rPr>
              <a:t>SimpleDateFormat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4EC24483-7B4F-E423-457B-1C20393E30C9}"/>
              </a:ext>
            </a:extLst>
          </p:cNvPr>
          <p:cNvSpPr/>
          <p:nvPr/>
        </p:nvSpPr>
        <p:spPr>
          <a:xfrm>
            <a:off x="1416339" y="5089850"/>
            <a:ext cx="2080726" cy="55050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Consolas" panose="020B0609020204030204" pitchFamily="49" charset="0"/>
              </a:rPr>
              <a:t>Calendar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E02FE27C-DB0D-489E-230B-034F913CBC15}"/>
              </a:ext>
            </a:extLst>
          </p:cNvPr>
          <p:cNvSpPr/>
          <p:nvPr/>
        </p:nvSpPr>
        <p:spPr>
          <a:xfrm>
            <a:off x="4842390" y="3251718"/>
            <a:ext cx="2080726" cy="55050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>
                <a:latin typeface="Consolas" panose="020B0609020204030204" pitchFamily="49" charset="0"/>
              </a:rPr>
              <a:t>ZoneId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632B5C96-C327-1F57-5F2E-38F9A38A9583}"/>
              </a:ext>
            </a:extLst>
          </p:cNvPr>
          <p:cNvSpPr/>
          <p:nvPr/>
        </p:nvSpPr>
        <p:spPr>
          <a:xfrm>
            <a:off x="4842390" y="4044362"/>
            <a:ext cx="2080726" cy="55050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Consolas" panose="020B0609020204030204" pitchFamily="49" charset="0"/>
              </a:rPr>
              <a:t>Instant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9D79E96-D607-6FB0-299A-C7732BFB7835}"/>
              </a:ext>
            </a:extLst>
          </p:cNvPr>
          <p:cNvSpPr/>
          <p:nvPr/>
        </p:nvSpPr>
        <p:spPr>
          <a:xfrm>
            <a:off x="4842390" y="4884575"/>
            <a:ext cx="2080726" cy="55050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>
                <a:latin typeface="Consolas" panose="020B0609020204030204" pitchFamily="49" charset="0"/>
              </a:rPr>
              <a:t>ZoneDateTime</a:t>
            </a:r>
            <a:endParaRPr lang="en-US" altLang="zh-CN" sz="1600" dirty="0">
              <a:latin typeface="Consolas" panose="020B0609020204030204" pitchFamily="49" charset="0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3179CACD-FE34-AC10-6099-8AFAC438E5FE}"/>
              </a:ext>
            </a:extLst>
          </p:cNvPr>
          <p:cNvSpPr/>
          <p:nvPr/>
        </p:nvSpPr>
        <p:spPr>
          <a:xfrm>
            <a:off x="4842390" y="5724788"/>
            <a:ext cx="2226544" cy="55050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>
                <a:latin typeface="Consolas" panose="020B0609020204030204" pitchFamily="49" charset="0"/>
              </a:rPr>
              <a:t>DateTimeFormatter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F9C5E43-0968-FEC9-841F-8B3C7C4EF76A}"/>
              </a:ext>
            </a:extLst>
          </p:cNvPr>
          <p:cNvSpPr/>
          <p:nvPr/>
        </p:nvSpPr>
        <p:spPr>
          <a:xfrm>
            <a:off x="7203772" y="3251718"/>
            <a:ext cx="2226543" cy="55050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>
                <a:latin typeface="Consolas" panose="020B0609020204030204" pitchFamily="49" charset="0"/>
              </a:rPr>
              <a:t>LocalDate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CCEA714-F331-3D2D-9CC7-356861BD0D16}"/>
              </a:ext>
            </a:extLst>
          </p:cNvPr>
          <p:cNvSpPr/>
          <p:nvPr/>
        </p:nvSpPr>
        <p:spPr>
          <a:xfrm>
            <a:off x="7203772" y="4044362"/>
            <a:ext cx="2226542" cy="55050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>
                <a:latin typeface="Consolas" panose="020B0609020204030204" pitchFamily="49" charset="0"/>
              </a:rPr>
              <a:t>LocalTime</a:t>
            </a:r>
            <a:endParaRPr lang="en-US" altLang="zh-CN" sz="1600" dirty="0">
              <a:latin typeface="Consolas" panose="020B0609020204030204" pitchFamily="49" charset="0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234FE44-0330-68FD-EDC6-5F73542C02D3}"/>
              </a:ext>
            </a:extLst>
          </p:cNvPr>
          <p:cNvSpPr/>
          <p:nvPr/>
        </p:nvSpPr>
        <p:spPr>
          <a:xfrm>
            <a:off x="7203772" y="4884575"/>
            <a:ext cx="2226544" cy="55050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>
                <a:latin typeface="Consolas" panose="020B0609020204030204" pitchFamily="49" charset="0"/>
              </a:rPr>
              <a:t>LicalDateTime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8C394695-B5F8-6924-1173-9B5353AA47D2}"/>
              </a:ext>
            </a:extLst>
          </p:cNvPr>
          <p:cNvSpPr/>
          <p:nvPr/>
        </p:nvSpPr>
        <p:spPr>
          <a:xfrm>
            <a:off x="7203772" y="5724788"/>
            <a:ext cx="2226543" cy="55050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Consolas" panose="020B0609020204030204" pitchFamily="49" charset="0"/>
              </a:rPr>
              <a:t>Duration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AB1C20ED-A85C-494B-71FB-D4C1EB1FCA57}"/>
              </a:ext>
            </a:extLst>
          </p:cNvPr>
          <p:cNvSpPr/>
          <p:nvPr/>
        </p:nvSpPr>
        <p:spPr>
          <a:xfrm>
            <a:off x="9710971" y="3251718"/>
            <a:ext cx="2226542" cy="55050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Consolas" panose="020B0609020204030204" pitchFamily="49" charset="0"/>
              </a:rPr>
              <a:t>Period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A35E0370-346E-1A15-5A86-77742BF88951}"/>
              </a:ext>
            </a:extLst>
          </p:cNvPr>
          <p:cNvSpPr/>
          <p:nvPr/>
        </p:nvSpPr>
        <p:spPr>
          <a:xfrm>
            <a:off x="9710971" y="4044362"/>
            <a:ext cx="2226542" cy="55050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>
                <a:latin typeface="Consolas" panose="020B0609020204030204" pitchFamily="49" charset="0"/>
              </a:rPr>
              <a:t>ChronUnit</a:t>
            </a:r>
            <a:endParaRPr lang="en-US" altLang="zh-CN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5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" grpId="0" animBg="1"/>
      <p:bldP spid="3" grpId="0" animBg="1"/>
      <p:bldP spid="4" grpId="0" animBg="1"/>
      <p:bldP spid="6" grpId="0" animBg="1"/>
      <p:bldP spid="7" grpId="0" animBg="1"/>
      <p:bldP spid="8" grpId="0" animBg="1"/>
      <p:bldP spid="10" grpId="0" animBg="1"/>
      <p:bldP spid="11" grpId="0" animBg="1"/>
      <p:bldP spid="15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D9CD25D-31F0-2C68-EE2D-EDADBFD5B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3041" y="2768759"/>
            <a:ext cx="6725920" cy="548322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JDK8(-) </a:t>
            </a:r>
            <a:r>
              <a:rPr lang="zh-CN" altLang="en-US" dirty="0">
                <a:latin typeface="Consolas" panose="020B0609020204030204" pitchFamily="49" charset="0"/>
              </a:rPr>
              <a:t>时间类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8AD2EFD-D160-9123-37BA-D2944EF0F4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054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0" sz="1200" b="0" i="0" u="none" strike="noStrike" cap="none" normalizeH="0" baseline="0" dirty="0" smtClean="0">
            <a:ln>
              <a:noFill/>
            </a:ln>
            <a:solidFill>
              <a:srgbClr val="0033B3"/>
            </a:solidFill>
            <a:effectLst/>
            <a:latin typeface="Consolas" panose="020B0609020204030204" pitchFamily="49" charset="0"/>
            <a:ea typeface="JetBrains Mono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45572</TotalTime>
  <Words>3386</Words>
  <Application>Microsoft Office PowerPoint</Application>
  <PresentationFormat>宽屏</PresentationFormat>
  <Paragraphs>499</Paragraphs>
  <Slides>44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44</vt:i4>
      </vt:variant>
    </vt:vector>
  </HeadingPairs>
  <TitlesOfParts>
    <vt:vector size="69" baseType="lpstr">
      <vt:lpstr>Alibaba PuHuiTi B</vt:lpstr>
      <vt:lpstr>Alibaba PuHuiTi Medium</vt:lpstr>
      <vt:lpstr>Alibaba PuHuiTi R</vt:lpstr>
      <vt:lpstr>阿里巴巴普惠体</vt:lpstr>
      <vt:lpstr>等线</vt:lpstr>
      <vt:lpstr>黑体</vt:lpstr>
      <vt:lpstr>STKaiti</vt:lpstr>
      <vt:lpstr>STKaiti</vt:lpstr>
      <vt:lpstr>微软雅黑</vt:lpstr>
      <vt:lpstr>杨任东竹石体-Bold</vt:lpstr>
      <vt:lpstr>印品黑体</vt:lpstr>
      <vt:lpstr>Arial</vt:lpstr>
      <vt:lpstr>Arial Rounded MT Bold</vt:lpstr>
      <vt:lpstr>Calibri</vt:lpstr>
      <vt:lpstr>Consolas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JDK8(-) 时间类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JDK8(+) 时间类</vt:lpstr>
      <vt:lpstr>JDK8(+) 时间类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6622</cp:lastModifiedBy>
  <cp:revision>1448</cp:revision>
  <dcterms:created xsi:type="dcterms:W3CDTF">2020-03-31T02:23:27Z</dcterms:created>
  <dcterms:modified xsi:type="dcterms:W3CDTF">2023-02-05T07:58:30Z</dcterms:modified>
</cp:coreProperties>
</file>